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7" r:id="rId2"/>
    <p:sldId id="259" r:id="rId3"/>
    <p:sldId id="261" r:id="rId4"/>
    <p:sldId id="264" r:id="rId5"/>
    <p:sldId id="265" r:id="rId6"/>
    <p:sldId id="266" r:id="rId7"/>
    <p:sldId id="268" r:id="rId8"/>
    <p:sldId id="269" r:id="rId9"/>
    <p:sldId id="270" r:id="rId10"/>
    <p:sldId id="271" r:id="rId11"/>
    <p:sldId id="272"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126" y="180"/>
      </p:cViewPr>
      <p:guideLst/>
    </p:cSldViewPr>
  </p:slideViewPr>
  <p:notesTextViewPr>
    <p:cViewPr>
      <p:scale>
        <a:sx n="1" d="1"/>
        <a:sy n="1" d="1"/>
      </p:scale>
      <p:origin x="0" y="0"/>
    </p:cViewPr>
  </p:notesText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183A5B-6628-6246-ABAA-4E4080C3B56C}" type="doc">
      <dgm:prSet loTypeId="urn:microsoft.com/office/officeart/2005/8/layout/hChevron3" loCatId="" qsTypeId="urn:microsoft.com/office/officeart/2005/8/quickstyle/simple4" qsCatId="simple" csTypeId="urn:microsoft.com/office/officeart/2005/8/colors/accent1_2" csCatId="accent1" phldr="1"/>
      <dgm:spPr/>
    </dgm:pt>
    <dgm:pt modelId="{6BA63846-5981-F346-A8E6-F5C2F5B143B7}">
      <dgm:prSet phldrT="[Text]" custT="1"/>
      <dgm:spPr>
        <a:solidFill>
          <a:schemeClr val="accent2"/>
        </a:solidFill>
      </dgm:spPr>
      <dgm:t>
        <a:bodyPr/>
        <a:lstStyle/>
        <a:p>
          <a:r>
            <a:rPr lang="en-US" sz="1800" baseline="0" dirty="0" err="1" smtClean="0">
              <a:solidFill>
                <a:schemeClr val="bg1"/>
              </a:solidFill>
            </a:rPr>
            <a:t>Secteur</a:t>
          </a:r>
          <a:r>
            <a:rPr lang="en-US" sz="1800" baseline="0" dirty="0" smtClean="0">
              <a:solidFill>
                <a:schemeClr val="bg1"/>
              </a:solidFill>
            </a:rPr>
            <a:t> ASFT</a:t>
          </a:r>
          <a:endParaRPr lang="en-US" sz="1800" baseline="0" dirty="0">
            <a:solidFill>
              <a:schemeClr val="bg1"/>
            </a:solidFill>
          </a:endParaRPr>
        </a:p>
      </dgm:t>
    </dgm:pt>
    <dgm:pt modelId="{A6163B4E-9552-F248-81AA-E5F3AF9EEDE5}" type="parTrans" cxnId="{5C2F1916-B6CE-3A45-BC05-075D3B85616E}">
      <dgm:prSet/>
      <dgm:spPr/>
      <dgm:t>
        <a:bodyPr/>
        <a:lstStyle/>
        <a:p>
          <a:endParaRPr lang="en-US"/>
        </a:p>
      </dgm:t>
    </dgm:pt>
    <dgm:pt modelId="{4D8EE5AC-E0A4-8A49-90FE-FE67B2DE04A7}" type="sibTrans" cxnId="{5C2F1916-B6CE-3A45-BC05-075D3B85616E}">
      <dgm:prSet/>
      <dgm:spPr/>
      <dgm:t>
        <a:bodyPr/>
        <a:lstStyle/>
        <a:p>
          <a:endParaRPr lang="en-US"/>
        </a:p>
      </dgm:t>
    </dgm:pt>
    <dgm:pt modelId="{BE3DE740-7AD6-DD44-8B7A-C4DA9E21233F}">
      <dgm:prSet phldrT="[Text]" custT="1"/>
      <dgm:spPr/>
      <dgm:t>
        <a:bodyPr/>
        <a:lstStyle/>
        <a:p>
          <a:r>
            <a:rPr lang="en-US" sz="1800" baseline="0" dirty="0"/>
            <a:t>Service </a:t>
          </a:r>
          <a:r>
            <a:rPr lang="en-US" sz="1800" baseline="0" dirty="0" err="1"/>
            <a:t>sectoriel</a:t>
          </a:r>
          <a:r>
            <a:rPr lang="en-US" sz="1800" baseline="0" dirty="0"/>
            <a:t> du </a:t>
          </a:r>
          <a:r>
            <a:rPr lang="en-US" sz="1800" baseline="0" dirty="0" err="1" smtClean="0"/>
            <a:t>Dèpartement</a:t>
          </a:r>
          <a:r>
            <a:rPr lang="en-US" sz="1800" baseline="0" dirty="0" smtClean="0"/>
            <a:t> </a:t>
          </a:r>
          <a:r>
            <a:rPr lang="en-US" sz="1800" baseline="0" dirty="0" err="1" smtClean="0"/>
            <a:t>Enfance</a:t>
          </a:r>
          <a:r>
            <a:rPr lang="en-US" sz="1800" baseline="0" dirty="0" smtClean="0"/>
            <a:t> </a:t>
          </a:r>
          <a:r>
            <a:rPr lang="en-US" sz="1800" baseline="0" dirty="0" err="1" smtClean="0"/>
            <a:t>Jeunesse</a:t>
          </a:r>
          <a:endParaRPr lang="en-US" sz="1800" baseline="0" dirty="0"/>
        </a:p>
      </dgm:t>
    </dgm:pt>
    <dgm:pt modelId="{020902E6-AE39-A04D-B380-7DD0D7792825}" type="parTrans" cxnId="{530C965F-D058-AD48-9469-C1B3CEEC158E}">
      <dgm:prSet/>
      <dgm:spPr/>
      <dgm:t>
        <a:bodyPr/>
        <a:lstStyle/>
        <a:p>
          <a:endParaRPr lang="en-US"/>
        </a:p>
      </dgm:t>
    </dgm:pt>
    <dgm:pt modelId="{35AD1005-A493-AC4A-88F0-FF2D56752723}" type="sibTrans" cxnId="{530C965F-D058-AD48-9469-C1B3CEEC158E}">
      <dgm:prSet/>
      <dgm:spPr/>
      <dgm:t>
        <a:bodyPr/>
        <a:lstStyle/>
        <a:p>
          <a:endParaRPr lang="en-US"/>
        </a:p>
      </dgm:t>
    </dgm:pt>
    <dgm:pt modelId="{39136536-0DD7-7843-AF42-32706109B98A}">
      <dgm:prSet phldrT="[Text]" custT="1"/>
      <dgm:spPr/>
      <dgm:t>
        <a:bodyPr/>
        <a:lstStyle/>
        <a:p>
          <a:r>
            <a:rPr lang="en-US" sz="1400" dirty="0" smtClean="0"/>
            <a:t>Cellule Infrastructures ASFT</a:t>
          </a:r>
          <a:endParaRPr lang="en-US" sz="1400" dirty="0"/>
        </a:p>
      </dgm:t>
    </dgm:pt>
    <dgm:pt modelId="{933C7706-8275-D147-BE03-C6E25E71DE00}" type="parTrans" cxnId="{76A48827-63DF-7E47-8876-2261F4F0A584}">
      <dgm:prSet/>
      <dgm:spPr/>
      <dgm:t>
        <a:bodyPr/>
        <a:lstStyle/>
        <a:p>
          <a:endParaRPr lang="en-US"/>
        </a:p>
      </dgm:t>
    </dgm:pt>
    <dgm:pt modelId="{1D4F7E16-6BB8-944A-BF2E-F064B86F9010}" type="sibTrans" cxnId="{76A48827-63DF-7E47-8876-2261F4F0A584}">
      <dgm:prSet/>
      <dgm:spPr/>
      <dgm:t>
        <a:bodyPr/>
        <a:lstStyle/>
        <a:p>
          <a:endParaRPr lang="en-US"/>
        </a:p>
      </dgm:t>
    </dgm:pt>
    <dgm:pt modelId="{CB8F238E-0896-4B7D-8E63-17453E37BD98}">
      <dgm:prSet phldrT="[Text]" custT="1"/>
      <dgm:spPr/>
      <dgm:t>
        <a:bodyPr/>
        <a:lstStyle/>
        <a:p>
          <a:r>
            <a:rPr lang="en-US" sz="1800" baseline="0" dirty="0" err="1"/>
            <a:t>Frontoffice</a:t>
          </a:r>
          <a:endParaRPr lang="en-US" sz="1800" baseline="0" dirty="0"/>
        </a:p>
      </dgm:t>
    </dgm:pt>
    <dgm:pt modelId="{2526BC0F-42D4-4B9C-8728-685546F99374}" type="parTrans" cxnId="{F9A826C0-B67F-49C9-858C-791A1303CF52}">
      <dgm:prSet/>
      <dgm:spPr/>
      <dgm:t>
        <a:bodyPr/>
        <a:lstStyle/>
        <a:p>
          <a:endParaRPr lang="en-US"/>
        </a:p>
      </dgm:t>
    </dgm:pt>
    <dgm:pt modelId="{8C00BF3B-7688-4783-B87C-BB82380468B1}" type="sibTrans" cxnId="{F9A826C0-B67F-49C9-858C-791A1303CF52}">
      <dgm:prSet/>
      <dgm:spPr/>
      <dgm:t>
        <a:bodyPr/>
        <a:lstStyle/>
        <a:p>
          <a:endParaRPr lang="en-US"/>
        </a:p>
      </dgm:t>
    </dgm:pt>
    <dgm:pt modelId="{89529FDC-9793-4655-ABB6-D699B69F9099}">
      <dgm:prSet phldrT="[Text]" custT="1"/>
      <dgm:spPr/>
      <dgm:t>
        <a:bodyPr/>
        <a:lstStyle/>
        <a:p>
          <a:r>
            <a:rPr lang="en-US" sz="1400" dirty="0" err="1"/>
            <a:t>Backoffice</a:t>
          </a:r>
          <a:endParaRPr lang="en-US" sz="1400" dirty="0"/>
        </a:p>
      </dgm:t>
    </dgm:pt>
    <dgm:pt modelId="{9D421289-4C3D-4EA0-BCCC-B7B89E67DE76}" type="parTrans" cxnId="{0955907D-4D9D-448C-9D6D-8D02902F0AA2}">
      <dgm:prSet/>
      <dgm:spPr/>
      <dgm:t>
        <a:bodyPr/>
        <a:lstStyle/>
        <a:p>
          <a:endParaRPr lang="en-US"/>
        </a:p>
      </dgm:t>
    </dgm:pt>
    <dgm:pt modelId="{FEF86AE5-D069-4DF7-B9EB-D72CE860A9E3}" type="sibTrans" cxnId="{0955907D-4D9D-448C-9D6D-8D02902F0AA2}">
      <dgm:prSet/>
      <dgm:spPr/>
      <dgm:t>
        <a:bodyPr/>
        <a:lstStyle/>
        <a:p>
          <a:endParaRPr lang="en-US"/>
        </a:p>
      </dgm:t>
    </dgm:pt>
    <dgm:pt modelId="{973A36BC-59D1-4C48-82EC-FFF1A6F1D59A}" type="pres">
      <dgm:prSet presAssocID="{7A183A5B-6628-6246-ABAA-4E4080C3B56C}" presName="Name0" presStyleCnt="0">
        <dgm:presLayoutVars>
          <dgm:dir/>
          <dgm:resizeHandles val="exact"/>
        </dgm:presLayoutVars>
      </dgm:prSet>
      <dgm:spPr/>
    </dgm:pt>
    <dgm:pt modelId="{31D912C2-64A7-4942-AC5C-5770F6C1E8B9}" type="pres">
      <dgm:prSet presAssocID="{6BA63846-5981-F346-A8E6-F5C2F5B143B7}" presName="parAndChTx" presStyleLbl="node1" presStyleIdx="0" presStyleCnt="3" custScaleX="110000" custScaleY="73433" custLinFactX="5184" custLinFactNeighborX="100000" custLinFactNeighborY="-30672">
        <dgm:presLayoutVars>
          <dgm:bulletEnabled val="1"/>
        </dgm:presLayoutVars>
      </dgm:prSet>
      <dgm:spPr/>
      <dgm:t>
        <a:bodyPr/>
        <a:lstStyle/>
        <a:p>
          <a:endParaRPr lang="en-US"/>
        </a:p>
      </dgm:t>
    </dgm:pt>
    <dgm:pt modelId="{CAD1BDE6-6CD7-43FC-928B-D510C9829F54}" type="pres">
      <dgm:prSet presAssocID="{4D8EE5AC-E0A4-8A49-90FE-FE67B2DE04A7}" presName="parAndChSpace" presStyleCnt="0"/>
      <dgm:spPr/>
    </dgm:pt>
    <dgm:pt modelId="{1E6669F7-79C6-4E6E-964E-406AEB9E896C}" type="pres">
      <dgm:prSet presAssocID="{BE3DE740-7AD6-DD44-8B7A-C4DA9E21233F}" presName="parAndChTx" presStyleLbl="node1" presStyleIdx="1" presStyleCnt="3" custScaleX="153989" custScaleY="72625" custLinFactX="15649" custLinFactNeighborX="100000" custLinFactNeighborY="-31076">
        <dgm:presLayoutVars>
          <dgm:bulletEnabled val="1"/>
        </dgm:presLayoutVars>
      </dgm:prSet>
      <dgm:spPr/>
      <dgm:t>
        <a:bodyPr/>
        <a:lstStyle/>
        <a:p>
          <a:endParaRPr lang="en-US"/>
        </a:p>
      </dgm:t>
    </dgm:pt>
    <dgm:pt modelId="{E308B7FB-44DE-46D7-8C3F-A16A8F32E3A5}" type="pres">
      <dgm:prSet presAssocID="{35AD1005-A493-AC4A-88F0-FF2D56752723}" presName="parAndChSpace" presStyleCnt="0"/>
      <dgm:spPr/>
    </dgm:pt>
    <dgm:pt modelId="{54D98717-CC71-438A-B907-5EF21C4EB1BE}" type="pres">
      <dgm:prSet presAssocID="{39136536-0DD7-7843-AF42-32706109B98A}" presName="parAndChTx" presStyleLbl="node1" presStyleIdx="2" presStyleCnt="3" custScaleX="118926" custScaleY="42719" custLinFactX="-75455" custLinFactNeighborX="-100000" custLinFactNeighborY="29119">
        <dgm:presLayoutVars>
          <dgm:bulletEnabled val="1"/>
        </dgm:presLayoutVars>
      </dgm:prSet>
      <dgm:spPr/>
      <dgm:t>
        <a:bodyPr/>
        <a:lstStyle/>
        <a:p>
          <a:endParaRPr lang="en-US"/>
        </a:p>
      </dgm:t>
    </dgm:pt>
  </dgm:ptLst>
  <dgm:cxnLst>
    <dgm:cxn modelId="{530C965F-D058-AD48-9469-C1B3CEEC158E}" srcId="{7A183A5B-6628-6246-ABAA-4E4080C3B56C}" destId="{BE3DE740-7AD6-DD44-8B7A-C4DA9E21233F}" srcOrd="1" destOrd="0" parTransId="{020902E6-AE39-A04D-B380-7DD0D7792825}" sibTransId="{35AD1005-A493-AC4A-88F0-FF2D56752723}"/>
    <dgm:cxn modelId="{BDAA778A-64AF-4EC7-8B4E-76B8B2652B21}" type="presOf" srcId="{89529FDC-9793-4655-ABB6-D699B69F9099}" destId="{54D98717-CC71-438A-B907-5EF21C4EB1BE}" srcOrd="0" destOrd="1" presId="urn:microsoft.com/office/officeart/2005/8/layout/hChevron3"/>
    <dgm:cxn modelId="{64CD4BF8-C6DD-4A75-A08D-3DA769708750}" type="presOf" srcId="{CB8F238E-0896-4B7D-8E63-17453E37BD98}" destId="{1E6669F7-79C6-4E6E-964E-406AEB9E896C}" srcOrd="0" destOrd="1" presId="urn:microsoft.com/office/officeart/2005/8/layout/hChevron3"/>
    <dgm:cxn modelId="{B6F7A081-AC9B-4B34-B468-5D7AC2D5A1FA}" type="presOf" srcId="{6BA63846-5981-F346-A8E6-F5C2F5B143B7}" destId="{31D912C2-64A7-4942-AC5C-5770F6C1E8B9}" srcOrd="0" destOrd="0" presId="urn:microsoft.com/office/officeart/2005/8/layout/hChevron3"/>
    <dgm:cxn modelId="{5C2F1916-B6CE-3A45-BC05-075D3B85616E}" srcId="{7A183A5B-6628-6246-ABAA-4E4080C3B56C}" destId="{6BA63846-5981-F346-A8E6-F5C2F5B143B7}" srcOrd="0" destOrd="0" parTransId="{A6163B4E-9552-F248-81AA-E5F3AF9EEDE5}" sibTransId="{4D8EE5AC-E0A4-8A49-90FE-FE67B2DE04A7}"/>
    <dgm:cxn modelId="{F9A826C0-B67F-49C9-858C-791A1303CF52}" srcId="{BE3DE740-7AD6-DD44-8B7A-C4DA9E21233F}" destId="{CB8F238E-0896-4B7D-8E63-17453E37BD98}" srcOrd="0" destOrd="0" parTransId="{2526BC0F-42D4-4B9C-8728-685546F99374}" sibTransId="{8C00BF3B-7688-4783-B87C-BB82380468B1}"/>
    <dgm:cxn modelId="{76A48827-63DF-7E47-8876-2261F4F0A584}" srcId="{7A183A5B-6628-6246-ABAA-4E4080C3B56C}" destId="{39136536-0DD7-7843-AF42-32706109B98A}" srcOrd="2" destOrd="0" parTransId="{933C7706-8275-D147-BE03-C6E25E71DE00}" sibTransId="{1D4F7E16-6BB8-944A-BF2E-F064B86F9010}"/>
    <dgm:cxn modelId="{29A3F9E5-B8B3-4191-9A83-BE36D2E57E03}" type="presOf" srcId="{39136536-0DD7-7843-AF42-32706109B98A}" destId="{54D98717-CC71-438A-B907-5EF21C4EB1BE}" srcOrd="0" destOrd="0" presId="urn:microsoft.com/office/officeart/2005/8/layout/hChevron3"/>
    <dgm:cxn modelId="{86EF5126-9D18-654D-B8CE-B0A074BF7391}" type="presOf" srcId="{7A183A5B-6628-6246-ABAA-4E4080C3B56C}" destId="{973A36BC-59D1-4C48-82EC-FFF1A6F1D59A}" srcOrd="0" destOrd="0" presId="urn:microsoft.com/office/officeart/2005/8/layout/hChevron3"/>
    <dgm:cxn modelId="{EA9C93B9-15EC-4121-A9D2-D02EC2E78A20}" type="presOf" srcId="{BE3DE740-7AD6-DD44-8B7A-C4DA9E21233F}" destId="{1E6669F7-79C6-4E6E-964E-406AEB9E896C}" srcOrd="0" destOrd="0" presId="urn:microsoft.com/office/officeart/2005/8/layout/hChevron3"/>
    <dgm:cxn modelId="{0955907D-4D9D-448C-9D6D-8D02902F0AA2}" srcId="{39136536-0DD7-7843-AF42-32706109B98A}" destId="{89529FDC-9793-4655-ABB6-D699B69F9099}" srcOrd="0" destOrd="0" parTransId="{9D421289-4C3D-4EA0-BCCC-B7B89E67DE76}" sibTransId="{FEF86AE5-D069-4DF7-B9EB-D72CE860A9E3}"/>
    <dgm:cxn modelId="{C1E87D9D-A9F0-4A25-AFAD-600AAD08FE2B}" type="presParOf" srcId="{973A36BC-59D1-4C48-82EC-FFF1A6F1D59A}" destId="{31D912C2-64A7-4942-AC5C-5770F6C1E8B9}" srcOrd="0" destOrd="0" presId="urn:microsoft.com/office/officeart/2005/8/layout/hChevron3"/>
    <dgm:cxn modelId="{F291F55F-5FFC-4865-A3AE-272925F88FED}" type="presParOf" srcId="{973A36BC-59D1-4C48-82EC-FFF1A6F1D59A}" destId="{CAD1BDE6-6CD7-43FC-928B-D510C9829F54}" srcOrd="1" destOrd="0" presId="urn:microsoft.com/office/officeart/2005/8/layout/hChevron3"/>
    <dgm:cxn modelId="{6FFB15CD-448D-4CC1-811C-F57DCA2583F5}" type="presParOf" srcId="{973A36BC-59D1-4C48-82EC-FFF1A6F1D59A}" destId="{1E6669F7-79C6-4E6E-964E-406AEB9E896C}" srcOrd="2" destOrd="0" presId="urn:microsoft.com/office/officeart/2005/8/layout/hChevron3"/>
    <dgm:cxn modelId="{CEEFB0F9-0550-44BF-BAF6-E5861F1EDDD9}" type="presParOf" srcId="{973A36BC-59D1-4C48-82EC-FFF1A6F1D59A}" destId="{E308B7FB-44DE-46D7-8C3F-A16A8F32E3A5}" srcOrd="3" destOrd="0" presId="urn:microsoft.com/office/officeart/2005/8/layout/hChevron3"/>
    <dgm:cxn modelId="{574D9745-63DB-47D2-A2B0-4DD3C8E44B67}" type="presParOf" srcId="{973A36BC-59D1-4C48-82EC-FFF1A6F1D59A}" destId="{54D98717-CC71-438A-B907-5EF21C4EB1BE}"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6181B4-3FEC-4377-BBD8-3171740E6325}" type="doc">
      <dgm:prSet loTypeId="urn:microsoft.com/office/officeart/2005/8/layout/cycle8" loCatId="cycle" qsTypeId="urn:microsoft.com/office/officeart/2005/8/quickstyle/simple1" qsCatId="simple" csTypeId="urn:microsoft.com/office/officeart/2005/8/colors/accent1_4" csCatId="accent1" phldr="1"/>
      <dgm:spPr/>
      <dgm:t>
        <a:bodyPr/>
        <a:lstStyle/>
        <a:p>
          <a:endParaRPr lang="en-US"/>
        </a:p>
      </dgm:t>
    </dgm:pt>
    <dgm:pt modelId="{1AAE087A-86A5-4134-AE32-831119DFDEAB}">
      <dgm:prSet phldrT="[Text]"/>
      <dgm:spPr/>
      <dgm:t>
        <a:bodyPr/>
        <a:lstStyle/>
        <a:p>
          <a:r>
            <a:rPr lang="en-US" dirty="0"/>
            <a:t>SERVICE DEPARTEMENT ENFANCE JEUNESSE (</a:t>
          </a:r>
          <a:r>
            <a:rPr lang="en-US" dirty="0" err="1"/>
            <a:t>Frontoffice</a:t>
          </a:r>
          <a:r>
            <a:rPr lang="en-US" dirty="0"/>
            <a:t>)</a:t>
          </a:r>
        </a:p>
      </dgm:t>
    </dgm:pt>
    <dgm:pt modelId="{55A7970A-6D34-4B6E-A905-22D9BF0D7E2B}" type="parTrans" cxnId="{C37D98E5-1D53-4062-9BA1-52F3D5B6D14F}">
      <dgm:prSet/>
      <dgm:spPr/>
      <dgm:t>
        <a:bodyPr/>
        <a:lstStyle/>
        <a:p>
          <a:endParaRPr lang="en-US"/>
        </a:p>
      </dgm:t>
    </dgm:pt>
    <dgm:pt modelId="{B8261296-8045-423C-AEDB-22D9D483356B}" type="sibTrans" cxnId="{C37D98E5-1D53-4062-9BA1-52F3D5B6D14F}">
      <dgm:prSet/>
      <dgm:spPr/>
      <dgm:t>
        <a:bodyPr/>
        <a:lstStyle/>
        <a:p>
          <a:endParaRPr lang="en-US"/>
        </a:p>
      </dgm:t>
    </dgm:pt>
    <dgm:pt modelId="{9DF60DF5-A1C2-4054-8E10-9DCFDBB432D1}">
      <dgm:prSet phldrT="[Text]"/>
      <dgm:spPr/>
      <dgm:t>
        <a:bodyPr/>
        <a:lstStyle/>
        <a:p>
          <a:r>
            <a:rPr lang="en-US" dirty="0" err="1"/>
            <a:t>Réception</a:t>
          </a:r>
          <a:r>
            <a:rPr lang="en-US" dirty="0"/>
            <a:t> </a:t>
          </a:r>
          <a:r>
            <a:rPr lang="en-US" dirty="0" err="1"/>
            <a:t>demande</a:t>
          </a:r>
          <a:endParaRPr lang="en-US" dirty="0"/>
        </a:p>
      </dgm:t>
    </dgm:pt>
    <dgm:pt modelId="{B6FEB7AE-9619-4CB2-B020-A9A61498155F}" type="parTrans" cxnId="{CDA0B475-13B4-470A-A05E-2158E5C59732}">
      <dgm:prSet/>
      <dgm:spPr/>
      <dgm:t>
        <a:bodyPr/>
        <a:lstStyle/>
        <a:p>
          <a:endParaRPr lang="en-US"/>
        </a:p>
      </dgm:t>
    </dgm:pt>
    <dgm:pt modelId="{D378097D-B603-4338-AF42-23CE803D1BAC}" type="sibTrans" cxnId="{CDA0B475-13B4-470A-A05E-2158E5C59732}">
      <dgm:prSet/>
      <dgm:spPr/>
      <dgm:t>
        <a:bodyPr/>
        <a:lstStyle/>
        <a:p>
          <a:endParaRPr lang="en-US"/>
        </a:p>
      </dgm:t>
    </dgm:pt>
    <dgm:pt modelId="{B99BD1C9-D286-4840-A79F-760179BF83EF}">
      <dgm:prSet phldrT="[Text]"/>
      <dgm:spPr/>
      <dgm:t>
        <a:bodyPr/>
        <a:lstStyle/>
        <a:p>
          <a:r>
            <a:rPr lang="en-US" dirty="0" err="1"/>
            <a:t>Accusé</a:t>
          </a:r>
          <a:r>
            <a:rPr lang="en-US" dirty="0"/>
            <a:t> de </a:t>
          </a:r>
          <a:r>
            <a:rPr lang="en-US" dirty="0" err="1"/>
            <a:t>réception</a:t>
          </a:r>
          <a:endParaRPr lang="en-US" dirty="0"/>
        </a:p>
      </dgm:t>
    </dgm:pt>
    <dgm:pt modelId="{38E1BEF7-5247-4495-B376-06C0EB3B1EFE}" type="parTrans" cxnId="{7F830FCB-645B-40DB-9FF3-47F105033779}">
      <dgm:prSet/>
      <dgm:spPr/>
      <dgm:t>
        <a:bodyPr/>
        <a:lstStyle/>
        <a:p>
          <a:endParaRPr lang="en-US"/>
        </a:p>
      </dgm:t>
    </dgm:pt>
    <dgm:pt modelId="{58DC6A73-CD03-42C9-9B67-0E9296571543}" type="sibTrans" cxnId="{7F830FCB-645B-40DB-9FF3-47F105033779}">
      <dgm:prSet/>
      <dgm:spPr/>
      <dgm:t>
        <a:bodyPr/>
        <a:lstStyle/>
        <a:p>
          <a:endParaRPr lang="en-US"/>
        </a:p>
      </dgm:t>
    </dgm:pt>
    <dgm:pt modelId="{27219E13-0466-4CEF-8340-F5A2E40126DA}">
      <dgm:prSet phldrT="[Text]"/>
      <dgm:spPr/>
      <dgm:t>
        <a:bodyPr/>
        <a:lstStyle/>
        <a:p>
          <a:r>
            <a:rPr lang="en-US" dirty="0"/>
            <a:t>Transmission </a:t>
          </a:r>
          <a:r>
            <a:rPr lang="en-US" dirty="0" err="1"/>
            <a:t>demande</a:t>
          </a:r>
          <a:r>
            <a:rPr lang="en-US" dirty="0"/>
            <a:t> au CIA</a:t>
          </a:r>
        </a:p>
      </dgm:t>
    </dgm:pt>
    <dgm:pt modelId="{C7505B92-971E-40F1-8C55-76ECDAE65DB9}" type="parTrans" cxnId="{96A8D0DA-257E-4140-90E5-1A9266D4EFE0}">
      <dgm:prSet/>
      <dgm:spPr/>
      <dgm:t>
        <a:bodyPr/>
        <a:lstStyle/>
        <a:p>
          <a:endParaRPr lang="en-US"/>
        </a:p>
      </dgm:t>
    </dgm:pt>
    <dgm:pt modelId="{49C5D873-69F9-4B3E-ACD0-5774B73BCF90}" type="sibTrans" cxnId="{96A8D0DA-257E-4140-90E5-1A9266D4EFE0}">
      <dgm:prSet/>
      <dgm:spPr/>
      <dgm:t>
        <a:bodyPr/>
        <a:lstStyle/>
        <a:p>
          <a:endParaRPr lang="en-US"/>
        </a:p>
      </dgm:t>
    </dgm:pt>
    <dgm:pt modelId="{4C6CAF47-CF80-4334-9547-37DFAD363415}">
      <dgm:prSet phldrT="[Text]"/>
      <dgm:spPr/>
      <dgm:t>
        <a:bodyPr/>
        <a:lstStyle/>
        <a:p>
          <a:r>
            <a:rPr lang="en-US" dirty="0"/>
            <a:t>Concertation avec CIA</a:t>
          </a:r>
        </a:p>
      </dgm:t>
    </dgm:pt>
    <dgm:pt modelId="{BE76263B-9DFD-471A-A5B7-8DF105B140FE}" type="parTrans" cxnId="{8A5CC6E9-8103-4E36-9A5F-6FFB573B8359}">
      <dgm:prSet/>
      <dgm:spPr/>
      <dgm:t>
        <a:bodyPr/>
        <a:lstStyle/>
        <a:p>
          <a:endParaRPr lang="en-US"/>
        </a:p>
      </dgm:t>
    </dgm:pt>
    <dgm:pt modelId="{1AFA2707-1FD4-4203-BB7E-CB114017EC9F}" type="sibTrans" cxnId="{8A5CC6E9-8103-4E36-9A5F-6FFB573B8359}">
      <dgm:prSet/>
      <dgm:spPr/>
      <dgm:t>
        <a:bodyPr/>
        <a:lstStyle/>
        <a:p>
          <a:endParaRPr lang="en-US"/>
        </a:p>
      </dgm:t>
    </dgm:pt>
    <dgm:pt modelId="{0CF51153-D7B2-4180-9D5F-65114234EF60}">
      <dgm:prSet phldrT="[Text]"/>
      <dgm:spPr/>
      <dgm:t>
        <a:bodyPr/>
        <a:lstStyle/>
        <a:p>
          <a:r>
            <a:rPr lang="en-US"/>
            <a:t>Prise de décision</a:t>
          </a:r>
        </a:p>
      </dgm:t>
    </dgm:pt>
    <dgm:pt modelId="{58AE0425-9C20-4BC0-8CEC-51BD08A58FA8}" type="parTrans" cxnId="{05797DEA-CCEE-4180-847B-BC7B4E7AFE73}">
      <dgm:prSet/>
      <dgm:spPr/>
      <dgm:t>
        <a:bodyPr/>
        <a:lstStyle/>
        <a:p>
          <a:endParaRPr lang="en-US"/>
        </a:p>
      </dgm:t>
    </dgm:pt>
    <dgm:pt modelId="{20440745-6F36-489F-9ED0-3F2B74C3103D}" type="sibTrans" cxnId="{05797DEA-CCEE-4180-847B-BC7B4E7AFE73}">
      <dgm:prSet/>
      <dgm:spPr/>
      <dgm:t>
        <a:bodyPr/>
        <a:lstStyle/>
        <a:p>
          <a:endParaRPr lang="en-US"/>
        </a:p>
      </dgm:t>
    </dgm:pt>
    <dgm:pt modelId="{1D121AAB-89F6-4629-BA29-FB87760DDFFD}">
      <dgm:prSet phldrT="[Text]"/>
      <dgm:spPr/>
      <dgm:t>
        <a:bodyPr/>
        <a:lstStyle/>
        <a:p>
          <a:r>
            <a:rPr lang="en-US" dirty="0" err="1"/>
            <a:t>effectuer</a:t>
          </a:r>
          <a:r>
            <a:rPr lang="en-US" dirty="0"/>
            <a:t> </a:t>
          </a:r>
          <a:r>
            <a:rPr lang="en-US" dirty="0" err="1"/>
            <a:t>paiement</a:t>
          </a:r>
          <a:r>
            <a:rPr lang="en-US" dirty="0"/>
            <a:t> / </a:t>
          </a:r>
          <a:r>
            <a:rPr lang="en-US" dirty="0" err="1"/>
            <a:t>remboursement</a:t>
          </a:r>
          <a:endParaRPr lang="en-US" dirty="0"/>
        </a:p>
      </dgm:t>
    </dgm:pt>
    <dgm:pt modelId="{CCEEF0EC-9A7F-47CE-AE20-50604FE67102}" type="parTrans" cxnId="{D90BE8BF-EF15-4379-AE09-8A52C7091CAE}">
      <dgm:prSet/>
      <dgm:spPr/>
      <dgm:t>
        <a:bodyPr/>
        <a:lstStyle/>
        <a:p>
          <a:endParaRPr lang="en-US"/>
        </a:p>
      </dgm:t>
    </dgm:pt>
    <dgm:pt modelId="{259C0CCA-A02B-4102-9F19-AB42004A3C74}" type="sibTrans" cxnId="{D90BE8BF-EF15-4379-AE09-8A52C7091CAE}">
      <dgm:prSet/>
      <dgm:spPr/>
      <dgm:t>
        <a:bodyPr/>
        <a:lstStyle/>
        <a:p>
          <a:endParaRPr lang="en-US"/>
        </a:p>
      </dgm:t>
    </dgm:pt>
    <dgm:pt modelId="{EF502F81-190B-400C-8330-5CA28C421989}" type="pres">
      <dgm:prSet presAssocID="{AE6181B4-3FEC-4377-BBD8-3171740E6325}" presName="compositeShape" presStyleCnt="0">
        <dgm:presLayoutVars>
          <dgm:chMax val="7"/>
          <dgm:dir/>
          <dgm:resizeHandles val="exact"/>
        </dgm:presLayoutVars>
      </dgm:prSet>
      <dgm:spPr/>
      <dgm:t>
        <a:bodyPr/>
        <a:lstStyle/>
        <a:p>
          <a:endParaRPr lang="en-US"/>
        </a:p>
      </dgm:t>
    </dgm:pt>
    <dgm:pt modelId="{FC1CB9AB-DEE4-4C41-85C8-E4C846372A34}" type="pres">
      <dgm:prSet presAssocID="{AE6181B4-3FEC-4377-BBD8-3171740E6325}" presName="wedge1" presStyleLbl="node1" presStyleIdx="0" presStyleCnt="1" custLinFactNeighborX="-51476" custLinFactNeighborY="-2220"/>
      <dgm:spPr/>
      <dgm:t>
        <a:bodyPr/>
        <a:lstStyle/>
        <a:p>
          <a:endParaRPr lang="en-US"/>
        </a:p>
      </dgm:t>
    </dgm:pt>
    <dgm:pt modelId="{D63631FB-FF37-44B2-948F-8C3FD5B8C6E1}" type="pres">
      <dgm:prSet presAssocID="{AE6181B4-3FEC-4377-BBD8-3171740E6325}" presName="dummy1a" presStyleCnt="0"/>
      <dgm:spPr/>
    </dgm:pt>
    <dgm:pt modelId="{84AD1BF0-7BDB-40C2-A984-35DAC676368C}" type="pres">
      <dgm:prSet presAssocID="{AE6181B4-3FEC-4377-BBD8-3171740E6325}" presName="dummy1b" presStyleCnt="0"/>
      <dgm:spPr/>
    </dgm:pt>
    <dgm:pt modelId="{6B4D127E-09A9-4257-82C7-36E795CE1EA9}" type="pres">
      <dgm:prSet presAssocID="{AE6181B4-3FEC-4377-BBD8-3171740E6325}" presName="wedge1Tx" presStyleLbl="node1" presStyleIdx="0" presStyleCnt="1">
        <dgm:presLayoutVars>
          <dgm:chMax val="0"/>
          <dgm:chPref val="0"/>
          <dgm:bulletEnabled val="1"/>
        </dgm:presLayoutVars>
      </dgm:prSet>
      <dgm:spPr/>
      <dgm:t>
        <a:bodyPr/>
        <a:lstStyle/>
        <a:p>
          <a:endParaRPr lang="en-US"/>
        </a:p>
      </dgm:t>
    </dgm:pt>
    <dgm:pt modelId="{0E171559-DCBC-493E-9DA2-DC0E8D72ED78}" type="pres">
      <dgm:prSet presAssocID="{B8261296-8045-423C-AEDB-22D9D483356B}" presName="arrowWedge1single" presStyleLbl="fgSibTrans2D1" presStyleIdx="0" presStyleCnt="1" custLinFactNeighborX="-66" custLinFactNeighborY="569"/>
      <dgm:spPr/>
      <dgm:t>
        <a:bodyPr/>
        <a:lstStyle/>
        <a:p>
          <a:endParaRPr lang="en-US"/>
        </a:p>
      </dgm:t>
    </dgm:pt>
  </dgm:ptLst>
  <dgm:cxnLst>
    <dgm:cxn modelId="{191A83BA-5087-4460-BF16-26C194723C88}" type="presOf" srcId="{0CF51153-D7B2-4180-9D5F-65114234EF60}" destId="{FC1CB9AB-DEE4-4C41-85C8-E4C846372A34}" srcOrd="0" destOrd="5" presId="urn:microsoft.com/office/officeart/2005/8/layout/cycle8"/>
    <dgm:cxn modelId="{BC5C5568-C374-4EE2-BA5E-7158FBF94A8D}" type="presOf" srcId="{9DF60DF5-A1C2-4054-8E10-9DCFDBB432D1}" destId="{6B4D127E-09A9-4257-82C7-36E795CE1EA9}" srcOrd="1" destOrd="1" presId="urn:microsoft.com/office/officeart/2005/8/layout/cycle8"/>
    <dgm:cxn modelId="{CDA0B475-13B4-470A-A05E-2158E5C59732}" srcId="{1AAE087A-86A5-4134-AE32-831119DFDEAB}" destId="{9DF60DF5-A1C2-4054-8E10-9DCFDBB432D1}" srcOrd="0" destOrd="0" parTransId="{B6FEB7AE-9619-4CB2-B020-A9A61498155F}" sibTransId="{D378097D-B603-4338-AF42-23CE803D1BAC}"/>
    <dgm:cxn modelId="{8A5CC6E9-8103-4E36-9A5F-6FFB573B8359}" srcId="{1AAE087A-86A5-4134-AE32-831119DFDEAB}" destId="{4C6CAF47-CF80-4334-9547-37DFAD363415}" srcOrd="3" destOrd="0" parTransId="{BE76263B-9DFD-471A-A5B7-8DF105B140FE}" sibTransId="{1AFA2707-1FD4-4203-BB7E-CB114017EC9F}"/>
    <dgm:cxn modelId="{5CBA957A-3B10-48DF-85BA-805765B8AA0F}" type="presOf" srcId="{0CF51153-D7B2-4180-9D5F-65114234EF60}" destId="{6B4D127E-09A9-4257-82C7-36E795CE1EA9}" srcOrd="1" destOrd="5" presId="urn:microsoft.com/office/officeart/2005/8/layout/cycle8"/>
    <dgm:cxn modelId="{96A8D0DA-257E-4140-90E5-1A9266D4EFE0}" srcId="{1AAE087A-86A5-4134-AE32-831119DFDEAB}" destId="{27219E13-0466-4CEF-8340-F5A2E40126DA}" srcOrd="2" destOrd="0" parTransId="{C7505B92-971E-40F1-8C55-76ECDAE65DB9}" sibTransId="{49C5D873-69F9-4B3E-ACD0-5774B73BCF90}"/>
    <dgm:cxn modelId="{95748AED-12EB-458A-8497-EC1D29ACD87F}" type="presOf" srcId="{AE6181B4-3FEC-4377-BBD8-3171740E6325}" destId="{EF502F81-190B-400C-8330-5CA28C421989}" srcOrd="0" destOrd="0" presId="urn:microsoft.com/office/officeart/2005/8/layout/cycle8"/>
    <dgm:cxn modelId="{AE1FF356-337A-4238-9BC2-6C998F4E7A63}" type="presOf" srcId="{1D121AAB-89F6-4629-BA29-FB87760DDFFD}" destId="{6B4D127E-09A9-4257-82C7-36E795CE1EA9}" srcOrd="1" destOrd="6" presId="urn:microsoft.com/office/officeart/2005/8/layout/cycle8"/>
    <dgm:cxn modelId="{5F4E4C5D-D38E-4A42-B081-57C13DE6F340}" type="presOf" srcId="{B99BD1C9-D286-4840-A79F-760179BF83EF}" destId="{6B4D127E-09A9-4257-82C7-36E795CE1EA9}" srcOrd="1" destOrd="2" presId="urn:microsoft.com/office/officeart/2005/8/layout/cycle8"/>
    <dgm:cxn modelId="{D90BE8BF-EF15-4379-AE09-8A52C7091CAE}" srcId="{1AAE087A-86A5-4134-AE32-831119DFDEAB}" destId="{1D121AAB-89F6-4629-BA29-FB87760DDFFD}" srcOrd="5" destOrd="0" parTransId="{CCEEF0EC-9A7F-47CE-AE20-50604FE67102}" sibTransId="{259C0CCA-A02B-4102-9F19-AB42004A3C74}"/>
    <dgm:cxn modelId="{D7F44F64-0BB1-4131-AF14-F9F7E66EAC79}" type="presOf" srcId="{4C6CAF47-CF80-4334-9547-37DFAD363415}" destId="{FC1CB9AB-DEE4-4C41-85C8-E4C846372A34}" srcOrd="0" destOrd="4" presId="urn:microsoft.com/office/officeart/2005/8/layout/cycle8"/>
    <dgm:cxn modelId="{0848E5CF-2038-4FC4-8C99-25471D7EE4E5}" type="presOf" srcId="{9DF60DF5-A1C2-4054-8E10-9DCFDBB432D1}" destId="{FC1CB9AB-DEE4-4C41-85C8-E4C846372A34}" srcOrd="0" destOrd="1" presId="urn:microsoft.com/office/officeart/2005/8/layout/cycle8"/>
    <dgm:cxn modelId="{999749BA-86C5-4FB7-8A9F-3BF12E9C07E3}" type="presOf" srcId="{1AAE087A-86A5-4134-AE32-831119DFDEAB}" destId="{FC1CB9AB-DEE4-4C41-85C8-E4C846372A34}" srcOrd="0" destOrd="0" presId="urn:microsoft.com/office/officeart/2005/8/layout/cycle8"/>
    <dgm:cxn modelId="{F426426A-2D65-4FFF-BA94-12A3BC85264F}" type="presOf" srcId="{4C6CAF47-CF80-4334-9547-37DFAD363415}" destId="{6B4D127E-09A9-4257-82C7-36E795CE1EA9}" srcOrd="1" destOrd="4" presId="urn:microsoft.com/office/officeart/2005/8/layout/cycle8"/>
    <dgm:cxn modelId="{7F830FCB-645B-40DB-9FF3-47F105033779}" srcId="{1AAE087A-86A5-4134-AE32-831119DFDEAB}" destId="{B99BD1C9-D286-4840-A79F-760179BF83EF}" srcOrd="1" destOrd="0" parTransId="{38E1BEF7-5247-4495-B376-06C0EB3B1EFE}" sibTransId="{58DC6A73-CD03-42C9-9B67-0E9296571543}"/>
    <dgm:cxn modelId="{8CDA45F0-79D0-4DB7-A05E-05C8F8E3F8AF}" type="presOf" srcId="{1AAE087A-86A5-4134-AE32-831119DFDEAB}" destId="{6B4D127E-09A9-4257-82C7-36E795CE1EA9}" srcOrd="1" destOrd="0" presId="urn:microsoft.com/office/officeart/2005/8/layout/cycle8"/>
    <dgm:cxn modelId="{C37D98E5-1D53-4062-9BA1-52F3D5B6D14F}" srcId="{AE6181B4-3FEC-4377-BBD8-3171740E6325}" destId="{1AAE087A-86A5-4134-AE32-831119DFDEAB}" srcOrd="0" destOrd="0" parTransId="{55A7970A-6D34-4B6E-A905-22D9BF0D7E2B}" sibTransId="{B8261296-8045-423C-AEDB-22D9D483356B}"/>
    <dgm:cxn modelId="{A998CE70-7DB8-4289-869A-3B1126A65760}" type="presOf" srcId="{1D121AAB-89F6-4629-BA29-FB87760DDFFD}" destId="{FC1CB9AB-DEE4-4C41-85C8-E4C846372A34}" srcOrd="0" destOrd="6" presId="urn:microsoft.com/office/officeart/2005/8/layout/cycle8"/>
    <dgm:cxn modelId="{659C802B-8615-4DAB-B7AB-47FE5D228D97}" type="presOf" srcId="{27219E13-0466-4CEF-8340-F5A2E40126DA}" destId="{6B4D127E-09A9-4257-82C7-36E795CE1EA9}" srcOrd="1" destOrd="3" presId="urn:microsoft.com/office/officeart/2005/8/layout/cycle8"/>
    <dgm:cxn modelId="{23A290D8-6DAD-4C5B-BC4C-95D110FA2466}" type="presOf" srcId="{27219E13-0466-4CEF-8340-F5A2E40126DA}" destId="{FC1CB9AB-DEE4-4C41-85C8-E4C846372A34}" srcOrd="0" destOrd="3" presId="urn:microsoft.com/office/officeart/2005/8/layout/cycle8"/>
    <dgm:cxn modelId="{05797DEA-CCEE-4180-847B-BC7B4E7AFE73}" srcId="{1AAE087A-86A5-4134-AE32-831119DFDEAB}" destId="{0CF51153-D7B2-4180-9D5F-65114234EF60}" srcOrd="4" destOrd="0" parTransId="{58AE0425-9C20-4BC0-8CEC-51BD08A58FA8}" sibTransId="{20440745-6F36-489F-9ED0-3F2B74C3103D}"/>
    <dgm:cxn modelId="{A83B49DD-75FC-4A6D-84BA-2FB8C74B1F58}" type="presOf" srcId="{B99BD1C9-D286-4840-A79F-760179BF83EF}" destId="{FC1CB9AB-DEE4-4C41-85C8-E4C846372A34}" srcOrd="0" destOrd="2" presId="urn:microsoft.com/office/officeart/2005/8/layout/cycle8"/>
    <dgm:cxn modelId="{D15F57B2-3046-47A8-9891-CEB7F66704A7}" type="presParOf" srcId="{EF502F81-190B-400C-8330-5CA28C421989}" destId="{FC1CB9AB-DEE4-4C41-85C8-E4C846372A34}" srcOrd="0" destOrd="0" presId="urn:microsoft.com/office/officeart/2005/8/layout/cycle8"/>
    <dgm:cxn modelId="{4A2C959D-5ED1-4A7E-9728-062E15CF26FB}" type="presParOf" srcId="{EF502F81-190B-400C-8330-5CA28C421989}" destId="{D63631FB-FF37-44B2-948F-8C3FD5B8C6E1}" srcOrd="1" destOrd="0" presId="urn:microsoft.com/office/officeart/2005/8/layout/cycle8"/>
    <dgm:cxn modelId="{6B48C606-DA2E-448B-8462-5857B98C7C2B}" type="presParOf" srcId="{EF502F81-190B-400C-8330-5CA28C421989}" destId="{84AD1BF0-7BDB-40C2-A984-35DAC676368C}" srcOrd="2" destOrd="0" presId="urn:microsoft.com/office/officeart/2005/8/layout/cycle8"/>
    <dgm:cxn modelId="{43D9A69F-20B8-47B2-964D-70DFF6D379F8}" type="presParOf" srcId="{EF502F81-190B-400C-8330-5CA28C421989}" destId="{6B4D127E-09A9-4257-82C7-36E795CE1EA9}" srcOrd="3" destOrd="0" presId="urn:microsoft.com/office/officeart/2005/8/layout/cycle8"/>
    <dgm:cxn modelId="{1DB0C977-2058-4AF8-A78B-239F2DB8385B}" type="presParOf" srcId="{EF502F81-190B-400C-8330-5CA28C421989}" destId="{0E171559-DCBC-493E-9DA2-DC0E8D72ED78}" srcOrd="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F8763D-6123-45A4-80D1-D4F5B3DF1C33}"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US"/>
        </a:p>
      </dgm:t>
    </dgm:pt>
    <dgm:pt modelId="{F3FC30E0-8521-4B06-BEBD-87BAD5D654F7}">
      <dgm:prSet phldrT="[Text]"/>
      <dgm:spPr/>
      <dgm:t>
        <a:bodyPr/>
        <a:lstStyle/>
        <a:p>
          <a:r>
            <a:rPr lang="en-US" dirty="0"/>
            <a:t>CELLULE INFRASTRUCTURES ASFT [CIA]</a:t>
          </a:r>
        </a:p>
        <a:p>
          <a:r>
            <a:rPr lang="en-US" dirty="0"/>
            <a:t>(</a:t>
          </a:r>
          <a:r>
            <a:rPr lang="en-US" dirty="0" err="1"/>
            <a:t>Backoffice</a:t>
          </a:r>
          <a:r>
            <a:rPr lang="en-US" dirty="0"/>
            <a:t>)</a:t>
          </a:r>
        </a:p>
      </dgm:t>
    </dgm:pt>
    <dgm:pt modelId="{C96D7864-08D2-4EF2-B31F-7BC07FCCBDA1}" type="parTrans" cxnId="{21678ED5-7111-4514-8B2E-5834A80506A7}">
      <dgm:prSet/>
      <dgm:spPr/>
      <dgm:t>
        <a:bodyPr/>
        <a:lstStyle/>
        <a:p>
          <a:endParaRPr lang="en-US"/>
        </a:p>
      </dgm:t>
    </dgm:pt>
    <dgm:pt modelId="{E2B84A88-6694-4E0B-A046-C3D481F0280A}" type="sibTrans" cxnId="{21678ED5-7111-4514-8B2E-5834A80506A7}">
      <dgm:prSet/>
      <dgm:spPr/>
      <dgm:t>
        <a:bodyPr/>
        <a:lstStyle/>
        <a:p>
          <a:endParaRPr lang="en-US"/>
        </a:p>
      </dgm:t>
    </dgm:pt>
    <dgm:pt modelId="{6E59A621-765F-4D33-A0A4-87205F89422B}">
      <dgm:prSet phldrT="[Text]"/>
      <dgm:spPr/>
      <dgm:t>
        <a:bodyPr/>
        <a:lstStyle/>
        <a:p>
          <a:r>
            <a:rPr lang="en-US"/>
            <a:t>Contrôle de conformité</a:t>
          </a:r>
        </a:p>
      </dgm:t>
    </dgm:pt>
    <dgm:pt modelId="{3114786A-029F-4AA6-A266-6D226509BBD7}" type="parTrans" cxnId="{91F6E3D4-DE28-41AA-AE83-368B2CC432E4}">
      <dgm:prSet/>
      <dgm:spPr/>
      <dgm:t>
        <a:bodyPr/>
        <a:lstStyle/>
        <a:p>
          <a:endParaRPr lang="en-US"/>
        </a:p>
      </dgm:t>
    </dgm:pt>
    <dgm:pt modelId="{B9434BEB-9F47-4EFB-A006-132332E2DFD5}" type="sibTrans" cxnId="{91F6E3D4-DE28-41AA-AE83-368B2CC432E4}">
      <dgm:prSet/>
      <dgm:spPr/>
      <dgm:t>
        <a:bodyPr/>
        <a:lstStyle/>
        <a:p>
          <a:endParaRPr lang="en-US"/>
        </a:p>
      </dgm:t>
    </dgm:pt>
    <dgm:pt modelId="{121A2FB1-DBC7-49EA-802B-000B38968BBE}">
      <dgm:prSet phldrT="[Text]"/>
      <dgm:spPr/>
      <dgm:t>
        <a:bodyPr/>
        <a:lstStyle/>
        <a:p>
          <a:r>
            <a:rPr lang="en-US"/>
            <a:t>Aviser la demande</a:t>
          </a:r>
        </a:p>
      </dgm:t>
    </dgm:pt>
    <dgm:pt modelId="{60F997F6-8026-4E60-B184-B66FA8478462}" type="parTrans" cxnId="{4F422912-D241-4936-BC48-5C5767043C4B}">
      <dgm:prSet/>
      <dgm:spPr/>
      <dgm:t>
        <a:bodyPr/>
        <a:lstStyle/>
        <a:p>
          <a:endParaRPr lang="en-US"/>
        </a:p>
      </dgm:t>
    </dgm:pt>
    <dgm:pt modelId="{275969D1-C16C-4506-BA6F-CEBA7A93B45F}" type="sibTrans" cxnId="{4F422912-D241-4936-BC48-5C5767043C4B}">
      <dgm:prSet/>
      <dgm:spPr/>
      <dgm:t>
        <a:bodyPr/>
        <a:lstStyle/>
        <a:p>
          <a:endParaRPr lang="en-US"/>
        </a:p>
      </dgm:t>
    </dgm:pt>
    <dgm:pt modelId="{D9530B7D-BF25-4818-B868-F3247B3E9D08}">
      <dgm:prSet phldrT="[Text]"/>
      <dgm:spPr/>
      <dgm:t>
        <a:bodyPr/>
        <a:lstStyle/>
        <a:p>
          <a:r>
            <a:rPr lang="en-US"/>
            <a:t>Demande d'informations supplémentaires / visite des lieux</a:t>
          </a:r>
        </a:p>
      </dgm:t>
    </dgm:pt>
    <dgm:pt modelId="{E4B628D9-AA5B-4628-B9D5-42FB5D89D8A2}" type="parTrans" cxnId="{AC3923BF-92C0-4518-9C4A-4C08E44C8958}">
      <dgm:prSet/>
      <dgm:spPr/>
      <dgm:t>
        <a:bodyPr/>
        <a:lstStyle/>
        <a:p>
          <a:endParaRPr lang="en-US"/>
        </a:p>
      </dgm:t>
    </dgm:pt>
    <dgm:pt modelId="{BC148CD9-47EE-45CF-9688-FDD456444CF3}" type="sibTrans" cxnId="{AC3923BF-92C0-4518-9C4A-4C08E44C8958}">
      <dgm:prSet/>
      <dgm:spPr/>
      <dgm:t>
        <a:bodyPr/>
        <a:lstStyle/>
        <a:p>
          <a:endParaRPr lang="en-US"/>
        </a:p>
      </dgm:t>
    </dgm:pt>
    <dgm:pt modelId="{759F9543-FC70-4D49-9182-28BD0C0D8E52}">
      <dgm:prSet phldrT="[Text]"/>
      <dgm:spPr/>
      <dgm:t>
        <a:bodyPr/>
        <a:lstStyle/>
        <a:p>
          <a:r>
            <a:rPr lang="en-US"/>
            <a:t>Avis technique</a:t>
          </a:r>
        </a:p>
      </dgm:t>
    </dgm:pt>
    <dgm:pt modelId="{A6F9D236-5101-46A3-9CE4-B1D8B3B5576E}" type="parTrans" cxnId="{832917A4-662A-4207-9632-A1E1FBC06A64}">
      <dgm:prSet/>
      <dgm:spPr/>
      <dgm:t>
        <a:bodyPr/>
        <a:lstStyle/>
        <a:p>
          <a:endParaRPr lang="en-US"/>
        </a:p>
      </dgm:t>
    </dgm:pt>
    <dgm:pt modelId="{0ED5BD11-90A3-4806-821B-31AFEB585CAF}" type="sibTrans" cxnId="{832917A4-662A-4207-9632-A1E1FBC06A64}">
      <dgm:prSet/>
      <dgm:spPr/>
      <dgm:t>
        <a:bodyPr/>
        <a:lstStyle/>
        <a:p>
          <a:endParaRPr lang="en-US"/>
        </a:p>
      </dgm:t>
    </dgm:pt>
    <dgm:pt modelId="{6B69155E-D35A-4A23-AD21-0E9F9183EC5A}">
      <dgm:prSet phldrT="[Text]"/>
      <dgm:spPr/>
      <dgm:t>
        <a:bodyPr/>
        <a:lstStyle/>
        <a:p>
          <a:r>
            <a:rPr lang="en-US"/>
            <a:t>Concertation avec Service DEJ</a:t>
          </a:r>
        </a:p>
      </dgm:t>
    </dgm:pt>
    <dgm:pt modelId="{534193E5-6609-4737-95C8-8C6938380469}" type="parTrans" cxnId="{40FB1E9D-CD19-46DF-9258-21E022141FB0}">
      <dgm:prSet/>
      <dgm:spPr/>
      <dgm:t>
        <a:bodyPr/>
        <a:lstStyle/>
        <a:p>
          <a:endParaRPr lang="en-US"/>
        </a:p>
      </dgm:t>
    </dgm:pt>
    <dgm:pt modelId="{BCCDE3A2-BC59-485E-8D1C-1E2C7E8C6D28}" type="sibTrans" cxnId="{40FB1E9D-CD19-46DF-9258-21E022141FB0}">
      <dgm:prSet/>
      <dgm:spPr/>
      <dgm:t>
        <a:bodyPr/>
        <a:lstStyle/>
        <a:p>
          <a:endParaRPr lang="en-US"/>
        </a:p>
      </dgm:t>
    </dgm:pt>
    <dgm:pt modelId="{3BF6E94B-9313-45B5-84FE-101F31F7A467}">
      <dgm:prSet phldrT="[Text]"/>
      <dgm:spPr/>
      <dgm:t>
        <a:bodyPr/>
        <a:lstStyle/>
        <a:p>
          <a:endParaRPr lang="en-US"/>
        </a:p>
      </dgm:t>
    </dgm:pt>
    <dgm:pt modelId="{4AF09FF4-325F-4A0B-83A0-D1660AF3195C}" type="parTrans" cxnId="{4DA433E0-54E3-4F9D-89A6-1AE041852346}">
      <dgm:prSet/>
      <dgm:spPr/>
      <dgm:t>
        <a:bodyPr/>
        <a:lstStyle/>
        <a:p>
          <a:endParaRPr lang="en-US"/>
        </a:p>
      </dgm:t>
    </dgm:pt>
    <dgm:pt modelId="{A3894517-DD4C-47DD-BE5C-3584834691A7}" type="sibTrans" cxnId="{4DA433E0-54E3-4F9D-89A6-1AE041852346}">
      <dgm:prSet/>
      <dgm:spPr/>
      <dgm:t>
        <a:bodyPr/>
        <a:lstStyle/>
        <a:p>
          <a:endParaRPr lang="en-US"/>
        </a:p>
      </dgm:t>
    </dgm:pt>
    <dgm:pt modelId="{A4C160A8-FE78-4EB6-8A7F-A9CF53AF9A85}" type="pres">
      <dgm:prSet presAssocID="{6CF8763D-6123-45A4-80D1-D4F5B3DF1C33}" presName="compositeShape" presStyleCnt="0">
        <dgm:presLayoutVars>
          <dgm:chMax val="7"/>
          <dgm:dir/>
          <dgm:resizeHandles val="exact"/>
        </dgm:presLayoutVars>
      </dgm:prSet>
      <dgm:spPr/>
      <dgm:t>
        <a:bodyPr/>
        <a:lstStyle/>
        <a:p>
          <a:endParaRPr lang="en-US"/>
        </a:p>
      </dgm:t>
    </dgm:pt>
    <dgm:pt modelId="{B34070A1-A91D-48B3-A2D5-6958CA6B8EA1}" type="pres">
      <dgm:prSet presAssocID="{6CF8763D-6123-45A4-80D1-D4F5B3DF1C33}" presName="wedge1" presStyleLbl="node1" presStyleIdx="0" presStyleCnt="1" custLinFactNeighborX="15352" custLinFactNeighborY="1768"/>
      <dgm:spPr/>
      <dgm:t>
        <a:bodyPr/>
        <a:lstStyle/>
        <a:p>
          <a:endParaRPr lang="en-US"/>
        </a:p>
      </dgm:t>
    </dgm:pt>
    <dgm:pt modelId="{38599C44-9687-40E3-B543-23093B4AD4B9}" type="pres">
      <dgm:prSet presAssocID="{6CF8763D-6123-45A4-80D1-D4F5B3DF1C33}" presName="dummy1a" presStyleCnt="0"/>
      <dgm:spPr/>
    </dgm:pt>
    <dgm:pt modelId="{34007D06-CEFB-46AE-8B1F-562ED7E9C7C4}" type="pres">
      <dgm:prSet presAssocID="{6CF8763D-6123-45A4-80D1-D4F5B3DF1C33}" presName="dummy1b" presStyleCnt="0"/>
      <dgm:spPr/>
    </dgm:pt>
    <dgm:pt modelId="{94ECC8BF-B6FC-40CD-AB2D-11203918C717}" type="pres">
      <dgm:prSet presAssocID="{6CF8763D-6123-45A4-80D1-D4F5B3DF1C33}" presName="wedge1Tx" presStyleLbl="node1" presStyleIdx="0" presStyleCnt="1">
        <dgm:presLayoutVars>
          <dgm:chMax val="0"/>
          <dgm:chPref val="0"/>
          <dgm:bulletEnabled val="1"/>
        </dgm:presLayoutVars>
      </dgm:prSet>
      <dgm:spPr/>
      <dgm:t>
        <a:bodyPr/>
        <a:lstStyle/>
        <a:p>
          <a:endParaRPr lang="en-US"/>
        </a:p>
      </dgm:t>
    </dgm:pt>
    <dgm:pt modelId="{567C3E93-D656-48DD-86B5-BE9556898A88}" type="pres">
      <dgm:prSet presAssocID="{E2B84A88-6694-4E0B-A046-C3D481F0280A}" presName="arrowWedge1single" presStyleLbl="fgSibTrans2D1" presStyleIdx="0" presStyleCnt="1" custLinFactNeighborX="-335" custLinFactNeighborY="335"/>
      <dgm:spPr/>
    </dgm:pt>
  </dgm:ptLst>
  <dgm:cxnLst>
    <dgm:cxn modelId="{344B5F09-299E-4958-A9EA-A154AB1DAC7E}" type="presOf" srcId="{D9530B7D-BF25-4818-B868-F3247B3E9D08}" destId="{B34070A1-A91D-48B3-A2D5-6958CA6B8EA1}" srcOrd="0" destOrd="3" presId="urn:microsoft.com/office/officeart/2005/8/layout/cycle8"/>
    <dgm:cxn modelId="{3B9F4A20-A587-4B90-BD13-E9165FCFEE79}" type="presOf" srcId="{6B69155E-D35A-4A23-AD21-0E9F9183EC5A}" destId="{94ECC8BF-B6FC-40CD-AB2D-11203918C717}" srcOrd="1" destOrd="5" presId="urn:microsoft.com/office/officeart/2005/8/layout/cycle8"/>
    <dgm:cxn modelId="{AC3923BF-92C0-4518-9C4A-4C08E44C8958}" srcId="{F3FC30E0-8521-4B06-BEBD-87BAD5D654F7}" destId="{D9530B7D-BF25-4818-B868-F3247B3E9D08}" srcOrd="2" destOrd="0" parTransId="{E4B628D9-AA5B-4628-B9D5-42FB5D89D8A2}" sibTransId="{BC148CD9-47EE-45CF-9688-FDD456444CF3}"/>
    <dgm:cxn modelId="{8D59A475-15F8-4456-8EA0-7A0454F3E1C4}" type="presOf" srcId="{3BF6E94B-9313-45B5-84FE-101F31F7A467}" destId="{94ECC8BF-B6FC-40CD-AB2D-11203918C717}" srcOrd="1" destOrd="6" presId="urn:microsoft.com/office/officeart/2005/8/layout/cycle8"/>
    <dgm:cxn modelId="{832917A4-662A-4207-9632-A1E1FBC06A64}" srcId="{F3FC30E0-8521-4B06-BEBD-87BAD5D654F7}" destId="{759F9543-FC70-4D49-9182-28BD0C0D8E52}" srcOrd="3" destOrd="0" parTransId="{A6F9D236-5101-46A3-9CE4-B1D8B3B5576E}" sibTransId="{0ED5BD11-90A3-4806-821B-31AFEB585CAF}"/>
    <dgm:cxn modelId="{91F6E3D4-DE28-41AA-AE83-368B2CC432E4}" srcId="{F3FC30E0-8521-4B06-BEBD-87BAD5D654F7}" destId="{6E59A621-765F-4D33-A0A4-87205F89422B}" srcOrd="0" destOrd="0" parTransId="{3114786A-029F-4AA6-A266-6D226509BBD7}" sibTransId="{B9434BEB-9F47-4EFB-A006-132332E2DFD5}"/>
    <dgm:cxn modelId="{9B9B2D28-C002-4652-BADA-CBDD395ECC51}" type="presOf" srcId="{6E59A621-765F-4D33-A0A4-87205F89422B}" destId="{B34070A1-A91D-48B3-A2D5-6958CA6B8EA1}" srcOrd="0" destOrd="1" presId="urn:microsoft.com/office/officeart/2005/8/layout/cycle8"/>
    <dgm:cxn modelId="{57F7D011-5008-49D0-9BBA-261A9FD38507}" type="presOf" srcId="{F3FC30E0-8521-4B06-BEBD-87BAD5D654F7}" destId="{94ECC8BF-B6FC-40CD-AB2D-11203918C717}" srcOrd="1" destOrd="0" presId="urn:microsoft.com/office/officeart/2005/8/layout/cycle8"/>
    <dgm:cxn modelId="{1A48C5A8-0324-4171-B768-591CEBFE064B}" type="presOf" srcId="{121A2FB1-DBC7-49EA-802B-000B38968BBE}" destId="{B34070A1-A91D-48B3-A2D5-6958CA6B8EA1}" srcOrd="0" destOrd="2" presId="urn:microsoft.com/office/officeart/2005/8/layout/cycle8"/>
    <dgm:cxn modelId="{889DE2D3-8ABD-4415-93C9-20423F148688}" type="presOf" srcId="{D9530B7D-BF25-4818-B868-F3247B3E9D08}" destId="{94ECC8BF-B6FC-40CD-AB2D-11203918C717}" srcOrd="1" destOrd="3" presId="urn:microsoft.com/office/officeart/2005/8/layout/cycle8"/>
    <dgm:cxn modelId="{40FB1E9D-CD19-46DF-9258-21E022141FB0}" srcId="{F3FC30E0-8521-4B06-BEBD-87BAD5D654F7}" destId="{6B69155E-D35A-4A23-AD21-0E9F9183EC5A}" srcOrd="4" destOrd="0" parTransId="{534193E5-6609-4737-95C8-8C6938380469}" sibTransId="{BCCDE3A2-BC59-485E-8D1C-1E2C7E8C6D28}"/>
    <dgm:cxn modelId="{6750E0FD-2440-4710-A61D-83A3FECF5112}" type="presOf" srcId="{6B69155E-D35A-4A23-AD21-0E9F9183EC5A}" destId="{B34070A1-A91D-48B3-A2D5-6958CA6B8EA1}" srcOrd="0" destOrd="5" presId="urn:microsoft.com/office/officeart/2005/8/layout/cycle8"/>
    <dgm:cxn modelId="{4DA433E0-54E3-4F9D-89A6-1AE041852346}" srcId="{F3FC30E0-8521-4B06-BEBD-87BAD5D654F7}" destId="{3BF6E94B-9313-45B5-84FE-101F31F7A467}" srcOrd="5" destOrd="0" parTransId="{4AF09FF4-325F-4A0B-83A0-D1660AF3195C}" sibTransId="{A3894517-DD4C-47DD-BE5C-3584834691A7}"/>
    <dgm:cxn modelId="{21678ED5-7111-4514-8B2E-5834A80506A7}" srcId="{6CF8763D-6123-45A4-80D1-D4F5B3DF1C33}" destId="{F3FC30E0-8521-4B06-BEBD-87BAD5D654F7}" srcOrd="0" destOrd="0" parTransId="{C96D7864-08D2-4EF2-B31F-7BC07FCCBDA1}" sibTransId="{E2B84A88-6694-4E0B-A046-C3D481F0280A}"/>
    <dgm:cxn modelId="{4C01BE73-4A51-440E-AF82-B05264825306}" type="presOf" srcId="{121A2FB1-DBC7-49EA-802B-000B38968BBE}" destId="{94ECC8BF-B6FC-40CD-AB2D-11203918C717}" srcOrd="1" destOrd="2" presId="urn:microsoft.com/office/officeart/2005/8/layout/cycle8"/>
    <dgm:cxn modelId="{1C4E16A3-010D-48C7-96F7-4235E9CC1EBF}" type="presOf" srcId="{6CF8763D-6123-45A4-80D1-D4F5B3DF1C33}" destId="{A4C160A8-FE78-4EB6-8A7F-A9CF53AF9A85}" srcOrd="0" destOrd="0" presId="urn:microsoft.com/office/officeart/2005/8/layout/cycle8"/>
    <dgm:cxn modelId="{58B9ED02-BD55-4E6D-8E9C-34D5B1213EFB}" type="presOf" srcId="{759F9543-FC70-4D49-9182-28BD0C0D8E52}" destId="{B34070A1-A91D-48B3-A2D5-6958CA6B8EA1}" srcOrd="0" destOrd="4" presId="urn:microsoft.com/office/officeart/2005/8/layout/cycle8"/>
    <dgm:cxn modelId="{27B849E9-B20C-46D8-81AB-F43C18FC9C0F}" type="presOf" srcId="{6E59A621-765F-4D33-A0A4-87205F89422B}" destId="{94ECC8BF-B6FC-40CD-AB2D-11203918C717}" srcOrd="1" destOrd="1" presId="urn:microsoft.com/office/officeart/2005/8/layout/cycle8"/>
    <dgm:cxn modelId="{ACBD217B-006B-44E3-96C5-3071C822FAFD}" type="presOf" srcId="{F3FC30E0-8521-4B06-BEBD-87BAD5D654F7}" destId="{B34070A1-A91D-48B3-A2D5-6958CA6B8EA1}" srcOrd="0" destOrd="0" presId="urn:microsoft.com/office/officeart/2005/8/layout/cycle8"/>
    <dgm:cxn modelId="{54D4FE9D-D2F1-43A6-8B49-D409034B50AC}" type="presOf" srcId="{759F9543-FC70-4D49-9182-28BD0C0D8E52}" destId="{94ECC8BF-B6FC-40CD-AB2D-11203918C717}" srcOrd="1" destOrd="4" presId="urn:microsoft.com/office/officeart/2005/8/layout/cycle8"/>
    <dgm:cxn modelId="{4F422912-D241-4936-BC48-5C5767043C4B}" srcId="{F3FC30E0-8521-4B06-BEBD-87BAD5D654F7}" destId="{121A2FB1-DBC7-49EA-802B-000B38968BBE}" srcOrd="1" destOrd="0" parTransId="{60F997F6-8026-4E60-B184-B66FA8478462}" sibTransId="{275969D1-C16C-4506-BA6F-CEBA7A93B45F}"/>
    <dgm:cxn modelId="{827DC4C8-472B-4013-A3DD-33233101BCC6}" type="presOf" srcId="{3BF6E94B-9313-45B5-84FE-101F31F7A467}" destId="{B34070A1-A91D-48B3-A2D5-6958CA6B8EA1}" srcOrd="0" destOrd="6" presId="urn:microsoft.com/office/officeart/2005/8/layout/cycle8"/>
    <dgm:cxn modelId="{32C366CF-CC4D-4573-A7DB-FBCFE5862635}" type="presParOf" srcId="{A4C160A8-FE78-4EB6-8A7F-A9CF53AF9A85}" destId="{B34070A1-A91D-48B3-A2D5-6958CA6B8EA1}" srcOrd="0" destOrd="0" presId="urn:microsoft.com/office/officeart/2005/8/layout/cycle8"/>
    <dgm:cxn modelId="{830A5465-38BE-4DA7-9ACB-6D7C74481B6F}" type="presParOf" srcId="{A4C160A8-FE78-4EB6-8A7F-A9CF53AF9A85}" destId="{38599C44-9687-40E3-B543-23093B4AD4B9}" srcOrd="1" destOrd="0" presId="urn:microsoft.com/office/officeart/2005/8/layout/cycle8"/>
    <dgm:cxn modelId="{BA13AB62-4081-410A-8849-1DF8CADECC9E}" type="presParOf" srcId="{A4C160A8-FE78-4EB6-8A7F-A9CF53AF9A85}" destId="{34007D06-CEFB-46AE-8B1F-562ED7E9C7C4}" srcOrd="2" destOrd="0" presId="urn:microsoft.com/office/officeart/2005/8/layout/cycle8"/>
    <dgm:cxn modelId="{52D11F1C-ED7E-49CB-9B8D-E5642B17DC6D}" type="presParOf" srcId="{A4C160A8-FE78-4EB6-8A7F-A9CF53AF9A85}" destId="{94ECC8BF-B6FC-40CD-AB2D-11203918C717}" srcOrd="3" destOrd="0" presId="urn:microsoft.com/office/officeart/2005/8/layout/cycle8"/>
    <dgm:cxn modelId="{F5CFE641-70E8-4CDE-BB21-B964E8C4C536}" type="presParOf" srcId="{A4C160A8-FE78-4EB6-8A7F-A9CF53AF9A85}" destId="{567C3E93-D656-48DD-86B5-BE9556898A88}" srcOrd="4" destOrd="0" presId="urn:microsoft.com/office/officeart/2005/8/layout/cycle8"/>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5BAE63-9F13-43C2-A1FB-B841C0F91BA5}" type="doc">
      <dgm:prSet loTypeId="urn:microsoft.com/office/officeart/2005/8/layout/cycle8" loCatId="cycle" qsTypeId="urn:microsoft.com/office/officeart/2005/8/quickstyle/simple1" qsCatId="simple" csTypeId="urn:microsoft.com/office/officeart/2005/8/colors/accent2_2" csCatId="accent2" phldr="1"/>
      <dgm:spPr/>
      <dgm:t>
        <a:bodyPr/>
        <a:lstStyle/>
        <a:p>
          <a:endParaRPr lang="en-US"/>
        </a:p>
      </dgm:t>
    </dgm:pt>
    <dgm:pt modelId="{FA7463C4-5D37-49AC-BC38-725FC6B36A25}">
      <dgm:prSet phldrT="[Text]"/>
      <dgm:spPr/>
      <dgm:t>
        <a:bodyPr/>
        <a:lstStyle/>
        <a:p>
          <a:r>
            <a:rPr lang="en-US"/>
            <a:t>Secteur ASFT</a:t>
          </a:r>
        </a:p>
      </dgm:t>
    </dgm:pt>
    <dgm:pt modelId="{551270AA-305A-4960-BF42-36CD6EDD1AAD}" type="parTrans" cxnId="{96EB1238-7444-4069-9ADC-CC166927BA98}">
      <dgm:prSet/>
      <dgm:spPr/>
      <dgm:t>
        <a:bodyPr/>
        <a:lstStyle/>
        <a:p>
          <a:endParaRPr lang="en-US"/>
        </a:p>
      </dgm:t>
    </dgm:pt>
    <dgm:pt modelId="{887AE5AE-A1E5-4769-AA58-9720D4198ACC}" type="sibTrans" cxnId="{96EB1238-7444-4069-9ADC-CC166927BA98}">
      <dgm:prSet/>
      <dgm:spPr/>
      <dgm:t>
        <a:bodyPr/>
        <a:lstStyle/>
        <a:p>
          <a:endParaRPr lang="en-US"/>
        </a:p>
      </dgm:t>
    </dgm:pt>
    <dgm:pt modelId="{7ECCD008-F3FE-4E5E-A950-49BFA4D53EA0}">
      <dgm:prSet phldrT="[Text]"/>
      <dgm:spPr/>
      <dgm:t>
        <a:bodyPr/>
        <a:lstStyle/>
        <a:p>
          <a:r>
            <a:rPr lang="en-US" dirty="0" err="1" smtClean="0"/>
            <a:t>Demande</a:t>
          </a:r>
          <a:r>
            <a:rPr lang="en-US" dirty="0" smtClean="0"/>
            <a:t> </a:t>
          </a:r>
          <a:r>
            <a:rPr lang="en-US" dirty="0" err="1" smtClean="0"/>
            <a:t>d’aide</a:t>
          </a:r>
          <a:r>
            <a:rPr lang="en-US" dirty="0" smtClean="0"/>
            <a:t> </a:t>
          </a:r>
          <a:r>
            <a:rPr lang="en-US" dirty="0" err="1" smtClean="0"/>
            <a:t>financière</a:t>
          </a:r>
          <a:r>
            <a:rPr lang="en-US" dirty="0" smtClean="0"/>
            <a:t> </a:t>
          </a:r>
          <a:endParaRPr lang="en-US" dirty="0"/>
        </a:p>
      </dgm:t>
    </dgm:pt>
    <dgm:pt modelId="{EEC1A68C-9841-4AD2-B8E0-B0FB94D16620}" type="parTrans" cxnId="{F6AAED6C-A307-4994-9269-17D6DDCAF429}">
      <dgm:prSet/>
      <dgm:spPr/>
      <dgm:t>
        <a:bodyPr/>
        <a:lstStyle/>
        <a:p>
          <a:endParaRPr lang="en-US"/>
        </a:p>
      </dgm:t>
    </dgm:pt>
    <dgm:pt modelId="{18D3BB88-572D-4502-934D-CE30BB921DE4}" type="sibTrans" cxnId="{F6AAED6C-A307-4994-9269-17D6DDCAF429}">
      <dgm:prSet/>
      <dgm:spPr/>
      <dgm:t>
        <a:bodyPr/>
        <a:lstStyle/>
        <a:p>
          <a:endParaRPr lang="en-US"/>
        </a:p>
      </dgm:t>
    </dgm:pt>
    <dgm:pt modelId="{37F6B187-39CD-41FB-BEFE-09C38A6FE9E3}">
      <dgm:prSet phldrT="[Text]"/>
      <dgm:spPr/>
      <dgm:t>
        <a:bodyPr/>
        <a:lstStyle/>
        <a:p>
          <a:r>
            <a:rPr lang="en-US" dirty="0" err="1" smtClean="0"/>
            <a:t>Demande</a:t>
          </a:r>
          <a:r>
            <a:rPr lang="en-US" dirty="0" smtClean="0"/>
            <a:t> de </a:t>
          </a:r>
          <a:r>
            <a:rPr lang="en-US" dirty="0" err="1" smtClean="0"/>
            <a:t>remboursement</a:t>
          </a:r>
          <a:endParaRPr lang="en-US" dirty="0"/>
        </a:p>
      </dgm:t>
    </dgm:pt>
    <dgm:pt modelId="{4BECD329-2961-4252-B3D4-ED21C78A943C}" type="parTrans" cxnId="{D57A5727-406E-4523-946F-E0E5F26DCF0B}">
      <dgm:prSet/>
      <dgm:spPr/>
      <dgm:t>
        <a:bodyPr/>
        <a:lstStyle/>
        <a:p>
          <a:endParaRPr lang="en-US"/>
        </a:p>
      </dgm:t>
    </dgm:pt>
    <dgm:pt modelId="{DC7CF3F1-142F-41DA-9680-AB910DB298DE}" type="sibTrans" cxnId="{D57A5727-406E-4523-946F-E0E5F26DCF0B}">
      <dgm:prSet/>
      <dgm:spPr/>
      <dgm:t>
        <a:bodyPr/>
        <a:lstStyle/>
        <a:p>
          <a:endParaRPr lang="en-US"/>
        </a:p>
      </dgm:t>
    </dgm:pt>
    <dgm:pt modelId="{6791C5E6-2A56-4EDD-A871-C5DC75DCC16D}" type="pres">
      <dgm:prSet presAssocID="{D65BAE63-9F13-43C2-A1FB-B841C0F91BA5}" presName="compositeShape" presStyleCnt="0">
        <dgm:presLayoutVars>
          <dgm:chMax val="7"/>
          <dgm:dir/>
          <dgm:resizeHandles val="exact"/>
        </dgm:presLayoutVars>
      </dgm:prSet>
      <dgm:spPr/>
      <dgm:t>
        <a:bodyPr/>
        <a:lstStyle/>
        <a:p>
          <a:endParaRPr lang="en-US"/>
        </a:p>
      </dgm:t>
    </dgm:pt>
    <dgm:pt modelId="{747D86A2-2AE9-42B0-94CF-12418BA7E64D}" type="pres">
      <dgm:prSet presAssocID="{D65BAE63-9F13-43C2-A1FB-B841C0F91BA5}" presName="wedge1" presStyleLbl="node1" presStyleIdx="0" presStyleCnt="1"/>
      <dgm:spPr/>
      <dgm:t>
        <a:bodyPr/>
        <a:lstStyle/>
        <a:p>
          <a:endParaRPr lang="en-US"/>
        </a:p>
      </dgm:t>
    </dgm:pt>
    <dgm:pt modelId="{84BB467C-F5B6-488B-A990-AE5F8486EDED}" type="pres">
      <dgm:prSet presAssocID="{D65BAE63-9F13-43C2-A1FB-B841C0F91BA5}" presName="dummy1a" presStyleCnt="0"/>
      <dgm:spPr/>
    </dgm:pt>
    <dgm:pt modelId="{251A919A-B2CF-416C-977A-BC358BE65463}" type="pres">
      <dgm:prSet presAssocID="{D65BAE63-9F13-43C2-A1FB-B841C0F91BA5}" presName="dummy1b" presStyleCnt="0"/>
      <dgm:spPr/>
    </dgm:pt>
    <dgm:pt modelId="{61C4BE6C-60D3-4B73-98D1-AF4ED0135737}" type="pres">
      <dgm:prSet presAssocID="{D65BAE63-9F13-43C2-A1FB-B841C0F91BA5}" presName="wedge1Tx" presStyleLbl="node1" presStyleIdx="0" presStyleCnt="1">
        <dgm:presLayoutVars>
          <dgm:chMax val="0"/>
          <dgm:chPref val="0"/>
          <dgm:bulletEnabled val="1"/>
        </dgm:presLayoutVars>
      </dgm:prSet>
      <dgm:spPr/>
      <dgm:t>
        <a:bodyPr/>
        <a:lstStyle/>
        <a:p>
          <a:endParaRPr lang="en-US"/>
        </a:p>
      </dgm:t>
    </dgm:pt>
    <dgm:pt modelId="{E7D3A360-56CF-42AB-AC0C-5793FADEA5E5}" type="pres">
      <dgm:prSet presAssocID="{887AE5AE-A1E5-4769-AA58-9720D4198ACC}" presName="arrowWedge1single" presStyleLbl="fgSibTrans2D1" presStyleIdx="0" presStyleCnt="1" custLinFactNeighborX="-1098" custLinFactNeighborY="-210"/>
      <dgm:spPr/>
    </dgm:pt>
  </dgm:ptLst>
  <dgm:cxnLst>
    <dgm:cxn modelId="{F6AAED6C-A307-4994-9269-17D6DDCAF429}" srcId="{FA7463C4-5D37-49AC-BC38-725FC6B36A25}" destId="{7ECCD008-F3FE-4E5E-A950-49BFA4D53EA0}" srcOrd="0" destOrd="0" parTransId="{EEC1A68C-9841-4AD2-B8E0-B0FB94D16620}" sibTransId="{18D3BB88-572D-4502-934D-CE30BB921DE4}"/>
    <dgm:cxn modelId="{D57A5727-406E-4523-946F-E0E5F26DCF0B}" srcId="{FA7463C4-5D37-49AC-BC38-725FC6B36A25}" destId="{37F6B187-39CD-41FB-BEFE-09C38A6FE9E3}" srcOrd="1" destOrd="0" parTransId="{4BECD329-2961-4252-B3D4-ED21C78A943C}" sibTransId="{DC7CF3F1-142F-41DA-9680-AB910DB298DE}"/>
    <dgm:cxn modelId="{96727A17-5E7A-488D-AFA6-4CA828180927}" type="presOf" srcId="{FA7463C4-5D37-49AC-BC38-725FC6B36A25}" destId="{747D86A2-2AE9-42B0-94CF-12418BA7E64D}" srcOrd="0" destOrd="0" presId="urn:microsoft.com/office/officeart/2005/8/layout/cycle8"/>
    <dgm:cxn modelId="{4AD88938-A9BA-443D-A5EB-3330E6CE819B}" type="presOf" srcId="{7ECCD008-F3FE-4E5E-A950-49BFA4D53EA0}" destId="{61C4BE6C-60D3-4B73-98D1-AF4ED0135737}" srcOrd="1" destOrd="1" presId="urn:microsoft.com/office/officeart/2005/8/layout/cycle8"/>
    <dgm:cxn modelId="{4B56CF46-BB0D-47DE-8DBD-23A3EF5F5FB1}" type="presOf" srcId="{37F6B187-39CD-41FB-BEFE-09C38A6FE9E3}" destId="{61C4BE6C-60D3-4B73-98D1-AF4ED0135737}" srcOrd="1" destOrd="2" presId="urn:microsoft.com/office/officeart/2005/8/layout/cycle8"/>
    <dgm:cxn modelId="{F8FB1AE1-A2DC-4174-AE8B-5A5729186173}" type="presOf" srcId="{FA7463C4-5D37-49AC-BC38-725FC6B36A25}" destId="{61C4BE6C-60D3-4B73-98D1-AF4ED0135737}" srcOrd="1" destOrd="0" presId="urn:microsoft.com/office/officeart/2005/8/layout/cycle8"/>
    <dgm:cxn modelId="{3808D743-B4BC-4107-9EF2-C71C6B66465A}" type="presOf" srcId="{D65BAE63-9F13-43C2-A1FB-B841C0F91BA5}" destId="{6791C5E6-2A56-4EDD-A871-C5DC75DCC16D}" srcOrd="0" destOrd="0" presId="urn:microsoft.com/office/officeart/2005/8/layout/cycle8"/>
    <dgm:cxn modelId="{8BAE99B9-863C-4A9B-A852-9AC8A21BAFF8}" type="presOf" srcId="{7ECCD008-F3FE-4E5E-A950-49BFA4D53EA0}" destId="{747D86A2-2AE9-42B0-94CF-12418BA7E64D}" srcOrd="0" destOrd="1" presId="urn:microsoft.com/office/officeart/2005/8/layout/cycle8"/>
    <dgm:cxn modelId="{96EB1238-7444-4069-9ADC-CC166927BA98}" srcId="{D65BAE63-9F13-43C2-A1FB-B841C0F91BA5}" destId="{FA7463C4-5D37-49AC-BC38-725FC6B36A25}" srcOrd="0" destOrd="0" parTransId="{551270AA-305A-4960-BF42-36CD6EDD1AAD}" sibTransId="{887AE5AE-A1E5-4769-AA58-9720D4198ACC}"/>
    <dgm:cxn modelId="{C5A3C95C-EC89-4CC3-BE52-81B4767889D1}" type="presOf" srcId="{37F6B187-39CD-41FB-BEFE-09C38A6FE9E3}" destId="{747D86A2-2AE9-42B0-94CF-12418BA7E64D}" srcOrd="0" destOrd="2" presId="urn:microsoft.com/office/officeart/2005/8/layout/cycle8"/>
    <dgm:cxn modelId="{A27BF280-AAF6-4AB2-A24D-9B81FF1937D0}" type="presParOf" srcId="{6791C5E6-2A56-4EDD-A871-C5DC75DCC16D}" destId="{747D86A2-2AE9-42B0-94CF-12418BA7E64D}" srcOrd="0" destOrd="0" presId="urn:microsoft.com/office/officeart/2005/8/layout/cycle8"/>
    <dgm:cxn modelId="{BBECD68D-B792-4E67-9FC1-216653C74E2A}" type="presParOf" srcId="{6791C5E6-2A56-4EDD-A871-C5DC75DCC16D}" destId="{84BB467C-F5B6-488B-A990-AE5F8486EDED}" srcOrd="1" destOrd="0" presId="urn:microsoft.com/office/officeart/2005/8/layout/cycle8"/>
    <dgm:cxn modelId="{F232BCB1-04A5-48CC-AC36-EDF0057B26E8}" type="presParOf" srcId="{6791C5E6-2A56-4EDD-A871-C5DC75DCC16D}" destId="{251A919A-B2CF-416C-977A-BC358BE65463}" srcOrd="2" destOrd="0" presId="urn:microsoft.com/office/officeart/2005/8/layout/cycle8"/>
    <dgm:cxn modelId="{3E853E90-DDB9-4039-9792-0CD23DD638F8}" type="presParOf" srcId="{6791C5E6-2A56-4EDD-A871-C5DC75DCC16D}" destId="{61C4BE6C-60D3-4B73-98D1-AF4ED0135737}" srcOrd="3" destOrd="0" presId="urn:microsoft.com/office/officeart/2005/8/layout/cycle8"/>
    <dgm:cxn modelId="{96FFED50-62C8-4502-9E65-DB0F36F0A058}" type="presParOf" srcId="{6791C5E6-2A56-4EDD-A871-C5DC75DCC16D}" destId="{E7D3A360-56CF-42AB-AC0C-5793FADEA5E5}" srcOrd="4" destOrd="0" presId="urn:microsoft.com/office/officeart/2005/8/layout/cycle8"/>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912C2-64A7-4942-AC5C-5770F6C1E8B9}">
      <dsp:nvSpPr>
        <dsp:cNvPr id="0" name=""/>
        <dsp:cNvSpPr/>
      </dsp:nvSpPr>
      <dsp:spPr>
        <a:xfrm>
          <a:off x="550789" y="590814"/>
          <a:ext cx="2399404" cy="1281421"/>
        </a:xfrm>
        <a:prstGeom prst="homePlate">
          <a:avLst>
            <a:gd name="adj" fmla="val 25000"/>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951" tIns="45720" rIns="307802" bIns="45720" numCol="1" spcCol="1270" anchor="ctr" anchorCtr="0">
          <a:noAutofit/>
        </a:bodyPr>
        <a:lstStyle/>
        <a:p>
          <a:pPr lvl="0" algn="ctr" defTabSz="800100">
            <a:lnSpc>
              <a:spcPct val="90000"/>
            </a:lnSpc>
            <a:spcBef>
              <a:spcPct val="0"/>
            </a:spcBef>
            <a:spcAft>
              <a:spcPct val="35000"/>
            </a:spcAft>
          </a:pPr>
          <a:r>
            <a:rPr lang="en-US" sz="1800" kern="1200" baseline="0" dirty="0" err="1" smtClean="0">
              <a:solidFill>
                <a:schemeClr val="bg1"/>
              </a:solidFill>
            </a:rPr>
            <a:t>Secteur</a:t>
          </a:r>
          <a:r>
            <a:rPr lang="en-US" sz="1800" kern="1200" baseline="0" dirty="0" smtClean="0">
              <a:solidFill>
                <a:schemeClr val="bg1"/>
              </a:solidFill>
            </a:rPr>
            <a:t> ASFT</a:t>
          </a:r>
          <a:endParaRPr lang="en-US" sz="1800" kern="1200" baseline="0" dirty="0">
            <a:solidFill>
              <a:schemeClr val="bg1"/>
            </a:solidFill>
          </a:endParaRPr>
        </a:p>
      </dsp:txBody>
      <dsp:txXfrm>
        <a:off x="550789" y="590814"/>
        <a:ext cx="2239226" cy="1281421"/>
      </dsp:txXfrm>
    </dsp:sp>
    <dsp:sp modelId="{1E6669F7-79C6-4E6E-964E-406AEB9E896C}">
      <dsp:nvSpPr>
        <dsp:cNvPr id="0" name=""/>
        <dsp:cNvSpPr/>
      </dsp:nvSpPr>
      <dsp:spPr>
        <a:xfrm>
          <a:off x="2742209" y="590814"/>
          <a:ext cx="3358926" cy="1267321"/>
        </a:xfrm>
        <a:prstGeom prst="chevron">
          <a:avLst>
            <a:gd name="adj" fmla="val 2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951" tIns="45720" rIns="76951" bIns="45720" numCol="1" spcCol="1270" anchor="t" anchorCtr="0">
          <a:noAutofit/>
        </a:bodyPr>
        <a:lstStyle/>
        <a:p>
          <a:pPr lvl="0" algn="l" defTabSz="800100">
            <a:lnSpc>
              <a:spcPct val="90000"/>
            </a:lnSpc>
            <a:spcBef>
              <a:spcPct val="0"/>
            </a:spcBef>
            <a:spcAft>
              <a:spcPct val="35000"/>
            </a:spcAft>
          </a:pPr>
          <a:r>
            <a:rPr lang="en-US" sz="1800" kern="1200" baseline="0" dirty="0"/>
            <a:t>Service </a:t>
          </a:r>
          <a:r>
            <a:rPr lang="en-US" sz="1800" kern="1200" baseline="0" dirty="0" err="1"/>
            <a:t>sectoriel</a:t>
          </a:r>
          <a:r>
            <a:rPr lang="en-US" sz="1800" kern="1200" baseline="0" dirty="0"/>
            <a:t> du </a:t>
          </a:r>
          <a:r>
            <a:rPr lang="en-US" sz="1800" kern="1200" baseline="0" dirty="0" err="1" smtClean="0"/>
            <a:t>Dèpartement</a:t>
          </a:r>
          <a:r>
            <a:rPr lang="en-US" sz="1800" kern="1200" baseline="0" dirty="0" smtClean="0"/>
            <a:t> </a:t>
          </a:r>
          <a:r>
            <a:rPr lang="en-US" sz="1800" kern="1200" baseline="0" dirty="0" err="1" smtClean="0"/>
            <a:t>Enfance</a:t>
          </a:r>
          <a:r>
            <a:rPr lang="en-US" sz="1800" kern="1200" baseline="0" dirty="0" smtClean="0"/>
            <a:t> </a:t>
          </a:r>
          <a:r>
            <a:rPr lang="en-US" sz="1800" kern="1200" baseline="0" dirty="0" err="1" smtClean="0"/>
            <a:t>Jeunesse</a:t>
          </a:r>
          <a:endParaRPr lang="en-US" sz="1800" kern="1200" baseline="0" dirty="0"/>
        </a:p>
        <a:p>
          <a:pPr marL="171450" lvl="1" indent="-171450" algn="l" defTabSz="800100">
            <a:lnSpc>
              <a:spcPct val="90000"/>
            </a:lnSpc>
            <a:spcBef>
              <a:spcPct val="0"/>
            </a:spcBef>
            <a:spcAft>
              <a:spcPct val="15000"/>
            </a:spcAft>
            <a:buChar char="••"/>
          </a:pPr>
          <a:r>
            <a:rPr lang="en-US" sz="1800" kern="1200" baseline="0" dirty="0" err="1"/>
            <a:t>Frontoffice</a:t>
          </a:r>
          <a:endParaRPr lang="en-US" sz="1800" kern="1200" baseline="0" dirty="0"/>
        </a:p>
      </dsp:txBody>
      <dsp:txXfrm>
        <a:off x="3059039" y="590814"/>
        <a:ext cx="2725266" cy="1267321"/>
      </dsp:txXfrm>
    </dsp:sp>
    <dsp:sp modelId="{54D98717-CC71-438A-B907-5EF21C4EB1BE}">
      <dsp:nvSpPr>
        <dsp:cNvPr id="0" name=""/>
        <dsp:cNvSpPr/>
      </dsp:nvSpPr>
      <dsp:spPr>
        <a:xfrm>
          <a:off x="2805139" y="1902162"/>
          <a:ext cx="2594105" cy="745455"/>
        </a:xfrm>
        <a:prstGeom prst="chevron">
          <a:avLst>
            <a:gd name="adj" fmla="val 2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951" tIns="35560" rIns="76951" bIns="35560" numCol="1" spcCol="1270" anchor="t" anchorCtr="0">
          <a:noAutofit/>
        </a:bodyPr>
        <a:lstStyle/>
        <a:p>
          <a:pPr lvl="0" algn="l" defTabSz="622300">
            <a:lnSpc>
              <a:spcPct val="90000"/>
            </a:lnSpc>
            <a:spcBef>
              <a:spcPct val="0"/>
            </a:spcBef>
            <a:spcAft>
              <a:spcPct val="35000"/>
            </a:spcAft>
          </a:pPr>
          <a:r>
            <a:rPr lang="en-US" sz="1400" kern="1200" dirty="0" smtClean="0"/>
            <a:t>Cellule Infrastructures ASFT</a:t>
          </a:r>
          <a:endParaRPr lang="en-US" sz="1400" kern="1200" dirty="0"/>
        </a:p>
        <a:p>
          <a:pPr marL="114300" lvl="1" indent="-114300" algn="l" defTabSz="622300">
            <a:lnSpc>
              <a:spcPct val="90000"/>
            </a:lnSpc>
            <a:spcBef>
              <a:spcPct val="0"/>
            </a:spcBef>
            <a:spcAft>
              <a:spcPct val="15000"/>
            </a:spcAft>
            <a:buChar char="••"/>
          </a:pPr>
          <a:r>
            <a:rPr lang="en-US" sz="1400" kern="1200" dirty="0" err="1"/>
            <a:t>Backoffice</a:t>
          </a:r>
          <a:endParaRPr lang="en-US" sz="1400" kern="1200" dirty="0"/>
        </a:p>
      </dsp:txBody>
      <dsp:txXfrm>
        <a:off x="2991503" y="1902162"/>
        <a:ext cx="2221377" cy="7454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CB9AB-DEE4-4C41-85C8-E4C846372A34}">
      <dsp:nvSpPr>
        <dsp:cNvPr id="0" name=""/>
        <dsp:cNvSpPr/>
      </dsp:nvSpPr>
      <dsp:spPr>
        <a:xfrm>
          <a:off x="0" y="250891"/>
          <a:ext cx="3000375" cy="3000375"/>
        </a:xfrm>
        <a:prstGeom prst="ellipse">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t" anchorCtr="0">
          <a:noAutofit/>
        </a:bodyPr>
        <a:lstStyle/>
        <a:p>
          <a:pPr lvl="0" algn="l" defTabSz="622300">
            <a:lnSpc>
              <a:spcPct val="90000"/>
            </a:lnSpc>
            <a:spcBef>
              <a:spcPct val="0"/>
            </a:spcBef>
            <a:spcAft>
              <a:spcPct val="35000"/>
            </a:spcAft>
          </a:pPr>
          <a:r>
            <a:rPr lang="en-US" sz="1400" kern="1200" dirty="0"/>
            <a:t>SERVICE DEPARTEMENT ENFANCE JEUNESSE (</a:t>
          </a:r>
          <a:r>
            <a:rPr lang="en-US" sz="1400" kern="1200" dirty="0" err="1"/>
            <a:t>Frontoffice</a:t>
          </a:r>
          <a:r>
            <a:rPr lang="en-US" sz="1400" kern="1200" dirty="0"/>
            <a:t>)</a:t>
          </a:r>
        </a:p>
        <a:p>
          <a:pPr marL="57150" lvl="1" indent="-57150" algn="l" defTabSz="488950">
            <a:lnSpc>
              <a:spcPct val="90000"/>
            </a:lnSpc>
            <a:spcBef>
              <a:spcPct val="0"/>
            </a:spcBef>
            <a:spcAft>
              <a:spcPct val="15000"/>
            </a:spcAft>
            <a:buChar char="••"/>
          </a:pPr>
          <a:r>
            <a:rPr lang="en-US" sz="1100" kern="1200" dirty="0" err="1"/>
            <a:t>Réception</a:t>
          </a:r>
          <a:r>
            <a:rPr lang="en-US" sz="1100" kern="1200" dirty="0"/>
            <a:t> </a:t>
          </a:r>
          <a:r>
            <a:rPr lang="en-US" sz="1100" kern="1200" dirty="0" err="1"/>
            <a:t>demande</a:t>
          </a:r>
          <a:endParaRPr lang="en-US" sz="1100" kern="1200" dirty="0"/>
        </a:p>
        <a:p>
          <a:pPr marL="57150" lvl="1" indent="-57150" algn="l" defTabSz="488950">
            <a:lnSpc>
              <a:spcPct val="90000"/>
            </a:lnSpc>
            <a:spcBef>
              <a:spcPct val="0"/>
            </a:spcBef>
            <a:spcAft>
              <a:spcPct val="15000"/>
            </a:spcAft>
            <a:buChar char="••"/>
          </a:pPr>
          <a:r>
            <a:rPr lang="en-US" sz="1100" kern="1200" dirty="0" err="1"/>
            <a:t>Accusé</a:t>
          </a:r>
          <a:r>
            <a:rPr lang="en-US" sz="1100" kern="1200" dirty="0"/>
            <a:t> de </a:t>
          </a:r>
          <a:r>
            <a:rPr lang="en-US" sz="1100" kern="1200" dirty="0" err="1"/>
            <a:t>réception</a:t>
          </a:r>
          <a:endParaRPr lang="en-US" sz="1100" kern="1200" dirty="0"/>
        </a:p>
        <a:p>
          <a:pPr marL="57150" lvl="1" indent="-57150" algn="l" defTabSz="488950">
            <a:lnSpc>
              <a:spcPct val="90000"/>
            </a:lnSpc>
            <a:spcBef>
              <a:spcPct val="0"/>
            </a:spcBef>
            <a:spcAft>
              <a:spcPct val="15000"/>
            </a:spcAft>
            <a:buChar char="••"/>
          </a:pPr>
          <a:r>
            <a:rPr lang="en-US" sz="1100" kern="1200" dirty="0"/>
            <a:t>Transmission </a:t>
          </a:r>
          <a:r>
            <a:rPr lang="en-US" sz="1100" kern="1200" dirty="0" err="1"/>
            <a:t>demande</a:t>
          </a:r>
          <a:r>
            <a:rPr lang="en-US" sz="1100" kern="1200" dirty="0"/>
            <a:t> au CIA</a:t>
          </a:r>
        </a:p>
        <a:p>
          <a:pPr marL="57150" lvl="1" indent="-57150" algn="l" defTabSz="488950">
            <a:lnSpc>
              <a:spcPct val="90000"/>
            </a:lnSpc>
            <a:spcBef>
              <a:spcPct val="0"/>
            </a:spcBef>
            <a:spcAft>
              <a:spcPct val="15000"/>
            </a:spcAft>
            <a:buChar char="••"/>
          </a:pPr>
          <a:r>
            <a:rPr lang="en-US" sz="1100" kern="1200" dirty="0"/>
            <a:t>Concertation avec CIA</a:t>
          </a:r>
        </a:p>
        <a:p>
          <a:pPr marL="57150" lvl="1" indent="-57150" algn="l" defTabSz="488950">
            <a:lnSpc>
              <a:spcPct val="90000"/>
            </a:lnSpc>
            <a:spcBef>
              <a:spcPct val="0"/>
            </a:spcBef>
            <a:spcAft>
              <a:spcPct val="15000"/>
            </a:spcAft>
            <a:buChar char="••"/>
          </a:pPr>
          <a:r>
            <a:rPr lang="en-US" sz="1100" kern="1200"/>
            <a:t>Prise de décision</a:t>
          </a:r>
        </a:p>
        <a:p>
          <a:pPr marL="57150" lvl="1" indent="-57150" algn="l" defTabSz="488950">
            <a:lnSpc>
              <a:spcPct val="90000"/>
            </a:lnSpc>
            <a:spcBef>
              <a:spcPct val="0"/>
            </a:spcBef>
            <a:spcAft>
              <a:spcPct val="15000"/>
            </a:spcAft>
            <a:buChar char="••"/>
          </a:pPr>
          <a:r>
            <a:rPr lang="en-US" sz="1100" kern="1200" dirty="0" err="1"/>
            <a:t>effectuer</a:t>
          </a:r>
          <a:r>
            <a:rPr lang="en-US" sz="1100" kern="1200" dirty="0"/>
            <a:t> </a:t>
          </a:r>
          <a:r>
            <a:rPr lang="en-US" sz="1100" kern="1200" dirty="0" err="1"/>
            <a:t>paiement</a:t>
          </a:r>
          <a:r>
            <a:rPr lang="en-US" sz="1100" kern="1200" dirty="0"/>
            <a:t> / </a:t>
          </a:r>
          <a:r>
            <a:rPr lang="en-US" sz="1100" kern="1200" dirty="0" err="1"/>
            <a:t>remboursement</a:t>
          </a:r>
          <a:endParaRPr lang="en-US" sz="1100" kern="1200" dirty="0"/>
        </a:p>
      </dsp:txBody>
      <dsp:txXfrm>
        <a:off x="500062" y="750954"/>
        <a:ext cx="2000250" cy="2000250"/>
      </dsp:txXfrm>
    </dsp:sp>
    <dsp:sp modelId="{0E171559-DCBC-493E-9DA2-DC0E8D72ED78}">
      <dsp:nvSpPr>
        <dsp:cNvPr id="0" name=""/>
        <dsp:cNvSpPr/>
      </dsp:nvSpPr>
      <dsp:spPr>
        <a:xfrm>
          <a:off x="-169962" y="84232"/>
          <a:ext cx="3371850" cy="3371850"/>
        </a:xfrm>
        <a:prstGeom prst="circularArrow">
          <a:avLst>
            <a:gd name="adj1" fmla="val 5085"/>
            <a:gd name="adj2" fmla="val 327528"/>
            <a:gd name="adj3" fmla="val 15831223"/>
            <a:gd name="adj4" fmla="val 16241249"/>
            <a:gd name="adj5" fmla="val 5932"/>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070A1-A91D-48B3-A2D5-6958CA6B8EA1}">
      <dsp:nvSpPr>
        <dsp:cNvPr id="0" name=""/>
        <dsp:cNvSpPr/>
      </dsp:nvSpPr>
      <dsp:spPr>
        <a:xfrm>
          <a:off x="406907" y="384098"/>
          <a:ext cx="2136267" cy="21362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t" anchorCtr="0">
          <a:noAutofit/>
        </a:bodyPr>
        <a:lstStyle/>
        <a:p>
          <a:pPr lvl="0" algn="l" defTabSz="400050">
            <a:lnSpc>
              <a:spcPct val="90000"/>
            </a:lnSpc>
            <a:spcBef>
              <a:spcPct val="0"/>
            </a:spcBef>
            <a:spcAft>
              <a:spcPct val="35000"/>
            </a:spcAft>
          </a:pPr>
          <a:r>
            <a:rPr lang="en-US" sz="900" kern="1200" dirty="0"/>
            <a:t>CELLULE INFRASTRUCTURES ASFT [CIA]</a:t>
          </a:r>
        </a:p>
        <a:p>
          <a:pPr lvl="0" algn="l" defTabSz="400050">
            <a:lnSpc>
              <a:spcPct val="90000"/>
            </a:lnSpc>
            <a:spcBef>
              <a:spcPct val="0"/>
            </a:spcBef>
            <a:spcAft>
              <a:spcPct val="35000"/>
            </a:spcAft>
          </a:pPr>
          <a:r>
            <a:rPr lang="en-US" sz="900" kern="1200" dirty="0"/>
            <a:t>(</a:t>
          </a:r>
          <a:r>
            <a:rPr lang="en-US" sz="900" kern="1200" dirty="0" err="1"/>
            <a:t>Backoffice</a:t>
          </a:r>
          <a:r>
            <a:rPr lang="en-US" sz="900" kern="1200" dirty="0"/>
            <a:t>)</a:t>
          </a:r>
        </a:p>
        <a:p>
          <a:pPr marL="57150" lvl="1" indent="-57150" algn="l" defTabSz="311150">
            <a:lnSpc>
              <a:spcPct val="90000"/>
            </a:lnSpc>
            <a:spcBef>
              <a:spcPct val="0"/>
            </a:spcBef>
            <a:spcAft>
              <a:spcPct val="15000"/>
            </a:spcAft>
            <a:buChar char="••"/>
          </a:pPr>
          <a:r>
            <a:rPr lang="en-US" sz="700" kern="1200"/>
            <a:t>Contrôle de conformité</a:t>
          </a:r>
        </a:p>
        <a:p>
          <a:pPr marL="57150" lvl="1" indent="-57150" algn="l" defTabSz="311150">
            <a:lnSpc>
              <a:spcPct val="90000"/>
            </a:lnSpc>
            <a:spcBef>
              <a:spcPct val="0"/>
            </a:spcBef>
            <a:spcAft>
              <a:spcPct val="15000"/>
            </a:spcAft>
            <a:buChar char="••"/>
          </a:pPr>
          <a:r>
            <a:rPr lang="en-US" sz="700" kern="1200"/>
            <a:t>Aviser la demande</a:t>
          </a:r>
        </a:p>
        <a:p>
          <a:pPr marL="57150" lvl="1" indent="-57150" algn="l" defTabSz="311150">
            <a:lnSpc>
              <a:spcPct val="90000"/>
            </a:lnSpc>
            <a:spcBef>
              <a:spcPct val="0"/>
            </a:spcBef>
            <a:spcAft>
              <a:spcPct val="15000"/>
            </a:spcAft>
            <a:buChar char="••"/>
          </a:pPr>
          <a:r>
            <a:rPr lang="en-US" sz="700" kern="1200"/>
            <a:t>Demande d'informations supplémentaires / visite des lieux</a:t>
          </a:r>
        </a:p>
        <a:p>
          <a:pPr marL="57150" lvl="1" indent="-57150" algn="l" defTabSz="311150">
            <a:lnSpc>
              <a:spcPct val="90000"/>
            </a:lnSpc>
            <a:spcBef>
              <a:spcPct val="0"/>
            </a:spcBef>
            <a:spcAft>
              <a:spcPct val="15000"/>
            </a:spcAft>
            <a:buChar char="••"/>
          </a:pPr>
          <a:r>
            <a:rPr lang="en-US" sz="700" kern="1200"/>
            <a:t>Avis technique</a:t>
          </a:r>
        </a:p>
        <a:p>
          <a:pPr marL="57150" lvl="1" indent="-57150" algn="l" defTabSz="311150">
            <a:lnSpc>
              <a:spcPct val="90000"/>
            </a:lnSpc>
            <a:spcBef>
              <a:spcPct val="0"/>
            </a:spcBef>
            <a:spcAft>
              <a:spcPct val="15000"/>
            </a:spcAft>
            <a:buChar char="••"/>
          </a:pPr>
          <a:r>
            <a:rPr lang="en-US" sz="700" kern="1200"/>
            <a:t>Concertation avec Service DEJ</a:t>
          </a:r>
        </a:p>
        <a:p>
          <a:pPr marL="57150" lvl="1" indent="-57150" algn="l" defTabSz="311150">
            <a:lnSpc>
              <a:spcPct val="90000"/>
            </a:lnSpc>
            <a:spcBef>
              <a:spcPct val="0"/>
            </a:spcBef>
            <a:spcAft>
              <a:spcPct val="15000"/>
            </a:spcAft>
            <a:buChar char="••"/>
          </a:pPr>
          <a:endParaRPr lang="en-US" sz="700" kern="1200"/>
        </a:p>
      </dsp:txBody>
      <dsp:txXfrm>
        <a:off x="762952" y="740142"/>
        <a:ext cx="1424178" cy="1424178"/>
      </dsp:txXfrm>
    </dsp:sp>
    <dsp:sp modelId="{567C3E93-D656-48DD-86B5-BE9556898A88}">
      <dsp:nvSpPr>
        <dsp:cNvPr id="0" name=""/>
        <dsp:cNvSpPr/>
      </dsp:nvSpPr>
      <dsp:spPr>
        <a:xfrm>
          <a:off x="284620" y="259743"/>
          <a:ext cx="2400757" cy="2400757"/>
        </a:xfrm>
        <a:prstGeom prst="circularArrow">
          <a:avLst>
            <a:gd name="adj1" fmla="val 5085"/>
            <a:gd name="adj2" fmla="val 327528"/>
            <a:gd name="adj3" fmla="val 15814537"/>
            <a:gd name="adj4" fmla="val 1625793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D86A2-2AE9-42B0-94CF-12418BA7E64D}">
      <dsp:nvSpPr>
        <dsp:cNvPr id="0" name=""/>
        <dsp:cNvSpPr/>
      </dsp:nvSpPr>
      <dsp:spPr>
        <a:xfrm>
          <a:off x="239166" y="122326"/>
          <a:ext cx="1284427" cy="128442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t" anchorCtr="0">
          <a:noAutofit/>
        </a:bodyPr>
        <a:lstStyle/>
        <a:p>
          <a:pPr lvl="0" algn="l" defTabSz="533400">
            <a:lnSpc>
              <a:spcPct val="90000"/>
            </a:lnSpc>
            <a:spcBef>
              <a:spcPct val="0"/>
            </a:spcBef>
            <a:spcAft>
              <a:spcPct val="35000"/>
            </a:spcAft>
          </a:pPr>
          <a:r>
            <a:rPr lang="en-US" sz="1200" kern="1200"/>
            <a:t>Secteur ASFT</a:t>
          </a:r>
        </a:p>
        <a:p>
          <a:pPr marL="57150" lvl="1" indent="-57150" algn="l" defTabSz="400050">
            <a:lnSpc>
              <a:spcPct val="90000"/>
            </a:lnSpc>
            <a:spcBef>
              <a:spcPct val="0"/>
            </a:spcBef>
            <a:spcAft>
              <a:spcPct val="15000"/>
            </a:spcAft>
            <a:buChar char="••"/>
          </a:pPr>
          <a:r>
            <a:rPr lang="en-US" sz="900" kern="1200" dirty="0" err="1" smtClean="0"/>
            <a:t>Demande</a:t>
          </a:r>
          <a:r>
            <a:rPr lang="en-US" sz="900" kern="1200" dirty="0" smtClean="0"/>
            <a:t> </a:t>
          </a:r>
          <a:r>
            <a:rPr lang="en-US" sz="900" kern="1200" dirty="0" err="1" smtClean="0"/>
            <a:t>d’aide</a:t>
          </a:r>
          <a:r>
            <a:rPr lang="en-US" sz="900" kern="1200" dirty="0" smtClean="0"/>
            <a:t> </a:t>
          </a:r>
          <a:r>
            <a:rPr lang="en-US" sz="900" kern="1200" dirty="0" err="1" smtClean="0"/>
            <a:t>financière</a:t>
          </a:r>
          <a:r>
            <a:rPr lang="en-US" sz="900" kern="1200" dirty="0" smtClean="0"/>
            <a:t> </a:t>
          </a:r>
          <a:endParaRPr lang="en-US" sz="900" kern="1200" dirty="0"/>
        </a:p>
        <a:p>
          <a:pPr marL="57150" lvl="1" indent="-57150" algn="l" defTabSz="400050">
            <a:lnSpc>
              <a:spcPct val="90000"/>
            </a:lnSpc>
            <a:spcBef>
              <a:spcPct val="0"/>
            </a:spcBef>
            <a:spcAft>
              <a:spcPct val="15000"/>
            </a:spcAft>
            <a:buChar char="••"/>
          </a:pPr>
          <a:r>
            <a:rPr lang="en-US" sz="900" kern="1200" dirty="0" err="1" smtClean="0"/>
            <a:t>Demande</a:t>
          </a:r>
          <a:r>
            <a:rPr lang="en-US" sz="900" kern="1200" dirty="0" smtClean="0"/>
            <a:t> de </a:t>
          </a:r>
          <a:r>
            <a:rPr lang="en-US" sz="900" kern="1200" dirty="0" err="1" smtClean="0"/>
            <a:t>remboursement</a:t>
          </a:r>
          <a:endParaRPr lang="en-US" sz="900" kern="1200" dirty="0"/>
        </a:p>
      </dsp:txBody>
      <dsp:txXfrm>
        <a:off x="453237" y="336397"/>
        <a:ext cx="856284" cy="856284"/>
      </dsp:txXfrm>
    </dsp:sp>
    <dsp:sp modelId="{E7D3A360-56CF-42AB-AC0C-5793FADEA5E5}">
      <dsp:nvSpPr>
        <dsp:cNvPr id="0" name=""/>
        <dsp:cNvSpPr/>
      </dsp:nvSpPr>
      <dsp:spPr>
        <a:xfrm>
          <a:off x="161805" y="39530"/>
          <a:ext cx="1443451" cy="1443451"/>
        </a:xfrm>
        <a:prstGeom prst="circularArrow">
          <a:avLst>
            <a:gd name="adj1" fmla="val 5085"/>
            <a:gd name="adj2" fmla="val 327528"/>
            <a:gd name="adj3" fmla="val 15776106"/>
            <a:gd name="adj4" fmla="val 16296366"/>
            <a:gd name="adj5" fmla="val 59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lb-LU"/>
          </a:p>
        </p:txBody>
      </p:sp>
      <p:sp>
        <p:nvSpPr>
          <p:cNvPr id="3" name="Date Placeholder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9E3F6BF8-E148-4140-B84F-C9E8E0208A32}" type="datetime1">
              <a:rPr lang="lb-LU" smtClean="0"/>
              <a:t>10/01/2018</a:t>
            </a:fld>
            <a:endParaRPr lang="lb-LU"/>
          </a:p>
        </p:txBody>
      </p:sp>
      <p:sp>
        <p:nvSpPr>
          <p:cNvPr id="4" name="Footer Placeholder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lb-LU"/>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07D5F30E-417B-44DE-9666-D08B46CC578E}" type="slidenum">
              <a:rPr lang="lb-LU" smtClean="0"/>
              <a:t>‹#›</a:t>
            </a:fld>
            <a:endParaRPr lang="lb-LU"/>
          </a:p>
        </p:txBody>
      </p:sp>
    </p:spTree>
    <p:extLst>
      <p:ext uri="{BB962C8B-B14F-4D97-AF65-F5344CB8AC3E}">
        <p14:creationId xmlns:p14="http://schemas.microsoft.com/office/powerpoint/2010/main" val="390422440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554C1559-DDE3-4CB8-BB30-E4CB80D8D0FD}" type="datetime1">
              <a:rPr lang="lb-LU" smtClean="0"/>
              <a:t>10/01/2018</a:t>
            </a:fld>
            <a:endParaRPr lang="en-US"/>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E314B418-3381-4039-9805-7D22A7A27BAA}" type="slidenum">
              <a:rPr lang="en-US" smtClean="0"/>
              <a:t>‹#›</a:t>
            </a:fld>
            <a:endParaRPr lang="en-US"/>
          </a:p>
        </p:txBody>
      </p:sp>
    </p:spTree>
    <p:extLst>
      <p:ext uri="{BB962C8B-B14F-4D97-AF65-F5344CB8AC3E}">
        <p14:creationId xmlns:p14="http://schemas.microsoft.com/office/powerpoint/2010/main" val="428373073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1</a:t>
            </a:fld>
            <a:endParaRPr lang="en-US"/>
          </a:p>
        </p:txBody>
      </p:sp>
      <p:sp>
        <p:nvSpPr>
          <p:cNvPr id="5" name="Date Placeholder 4"/>
          <p:cNvSpPr>
            <a:spLocks noGrp="1"/>
          </p:cNvSpPr>
          <p:nvPr>
            <p:ph type="dt" idx="11"/>
          </p:nvPr>
        </p:nvSpPr>
        <p:spPr/>
        <p:txBody>
          <a:bodyPr/>
          <a:lstStyle/>
          <a:p>
            <a:fld id="{4D864882-BEED-4E15-ABF1-9CAA6A5D42B7}" type="datetime1">
              <a:rPr lang="lb-LU" smtClean="0"/>
              <a:t>10/01/2018</a:t>
            </a:fld>
            <a:endParaRPr lang="en-US"/>
          </a:p>
        </p:txBody>
      </p:sp>
    </p:spTree>
    <p:extLst>
      <p:ext uri="{BB962C8B-B14F-4D97-AF65-F5344CB8AC3E}">
        <p14:creationId xmlns:p14="http://schemas.microsoft.com/office/powerpoint/2010/main" val="991202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10</a:t>
            </a:fld>
            <a:endParaRPr lang="en-US"/>
          </a:p>
        </p:txBody>
      </p:sp>
      <p:sp>
        <p:nvSpPr>
          <p:cNvPr id="5" name="Date Placeholder 4"/>
          <p:cNvSpPr>
            <a:spLocks noGrp="1"/>
          </p:cNvSpPr>
          <p:nvPr>
            <p:ph type="dt" idx="11"/>
          </p:nvPr>
        </p:nvSpPr>
        <p:spPr/>
        <p:txBody>
          <a:bodyPr/>
          <a:lstStyle/>
          <a:p>
            <a:fld id="{90EEE66E-F07D-4586-999B-6A53E61A2C04}" type="datetime1">
              <a:rPr lang="lb-LU" smtClean="0"/>
              <a:t>10/01/2018</a:t>
            </a:fld>
            <a:endParaRPr lang="en-US"/>
          </a:p>
        </p:txBody>
      </p:sp>
    </p:spTree>
    <p:extLst>
      <p:ext uri="{BB962C8B-B14F-4D97-AF65-F5344CB8AC3E}">
        <p14:creationId xmlns:p14="http://schemas.microsoft.com/office/powerpoint/2010/main" val="1804521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11</a:t>
            </a:fld>
            <a:endParaRPr lang="en-US"/>
          </a:p>
        </p:txBody>
      </p:sp>
      <p:sp>
        <p:nvSpPr>
          <p:cNvPr id="5" name="Date Placeholder 4"/>
          <p:cNvSpPr>
            <a:spLocks noGrp="1"/>
          </p:cNvSpPr>
          <p:nvPr>
            <p:ph type="dt" idx="11"/>
          </p:nvPr>
        </p:nvSpPr>
        <p:spPr/>
        <p:txBody>
          <a:bodyPr/>
          <a:lstStyle/>
          <a:p>
            <a:fld id="{FD76985C-9AF8-4FC6-8783-3C392DEAA262}" type="datetime1">
              <a:rPr lang="lb-LU" smtClean="0"/>
              <a:t>10/01/2018</a:t>
            </a:fld>
            <a:endParaRPr lang="en-US"/>
          </a:p>
        </p:txBody>
      </p:sp>
    </p:spTree>
    <p:extLst>
      <p:ext uri="{BB962C8B-B14F-4D97-AF65-F5344CB8AC3E}">
        <p14:creationId xmlns:p14="http://schemas.microsoft.com/office/powerpoint/2010/main" val="198949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2</a:t>
            </a:fld>
            <a:endParaRPr lang="en-US"/>
          </a:p>
        </p:txBody>
      </p:sp>
      <p:sp>
        <p:nvSpPr>
          <p:cNvPr id="5" name="Date Placeholder 4"/>
          <p:cNvSpPr>
            <a:spLocks noGrp="1"/>
          </p:cNvSpPr>
          <p:nvPr>
            <p:ph type="dt" idx="11"/>
          </p:nvPr>
        </p:nvSpPr>
        <p:spPr/>
        <p:txBody>
          <a:bodyPr/>
          <a:lstStyle/>
          <a:p>
            <a:fld id="{E00FE026-B52C-4EE1-BB07-B086A24BEED1}" type="datetime1">
              <a:rPr lang="lb-LU" smtClean="0"/>
              <a:t>10/01/2018</a:t>
            </a:fld>
            <a:endParaRPr lang="en-US"/>
          </a:p>
        </p:txBody>
      </p:sp>
    </p:spTree>
    <p:extLst>
      <p:ext uri="{BB962C8B-B14F-4D97-AF65-F5344CB8AC3E}">
        <p14:creationId xmlns:p14="http://schemas.microsoft.com/office/powerpoint/2010/main" val="1697732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3</a:t>
            </a:fld>
            <a:endParaRPr lang="en-US"/>
          </a:p>
        </p:txBody>
      </p:sp>
      <p:sp>
        <p:nvSpPr>
          <p:cNvPr id="5" name="Date Placeholder 4"/>
          <p:cNvSpPr>
            <a:spLocks noGrp="1"/>
          </p:cNvSpPr>
          <p:nvPr>
            <p:ph type="dt" idx="11"/>
          </p:nvPr>
        </p:nvSpPr>
        <p:spPr/>
        <p:txBody>
          <a:bodyPr/>
          <a:lstStyle/>
          <a:p>
            <a:fld id="{AEA44784-49F3-4F65-802B-8C4538A99F81}" type="datetime1">
              <a:rPr lang="lb-LU" smtClean="0"/>
              <a:t>10/01/2018</a:t>
            </a:fld>
            <a:endParaRPr lang="en-US"/>
          </a:p>
        </p:txBody>
      </p:sp>
    </p:spTree>
    <p:extLst>
      <p:ext uri="{BB962C8B-B14F-4D97-AF65-F5344CB8AC3E}">
        <p14:creationId xmlns:p14="http://schemas.microsoft.com/office/powerpoint/2010/main" val="265256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4</a:t>
            </a:fld>
            <a:endParaRPr lang="en-US"/>
          </a:p>
        </p:txBody>
      </p:sp>
      <p:sp>
        <p:nvSpPr>
          <p:cNvPr id="5" name="Date Placeholder 4"/>
          <p:cNvSpPr>
            <a:spLocks noGrp="1"/>
          </p:cNvSpPr>
          <p:nvPr>
            <p:ph type="dt" idx="11"/>
          </p:nvPr>
        </p:nvSpPr>
        <p:spPr/>
        <p:txBody>
          <a:bodyPr/>
          <a:lstStyle/>
          <a:p>
            <a:fld id="{543F4B01-B01A-4893-897D-4FD0249541F6}" type="datetime1">
              <a:rPr lang="lb-LU" smtClean="0"/>
              <a:t>10/01/2018</a:t>
            </a:fld>
            <a:endParaRPr lang="en-US"/>
          </a:p>
        </p:txBody>
      </p:sp>
    </p:spTree>
    <p:extLst>
      <p:ext uri="{BB962C8B-B14F-4D97-AF65-F5344CB8AC3E}">
        <p14:creationId xmlns:p14="http://schemas.microsoft.com/office/powerpoint/2010/main" val="2256352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5</a:t>
            </a:fld>
            <a:endParaRPr lang="en-US"/>
          </a:p>
        </p:txBody>
      </p:sp>
      <p:sp>
        <p:nvSpPr>
          <p:cNvPr id="5" name="Date Placeholder 4"/>
          <p:cNvSpPr>
            <a:spLocks noGrp="1"/>
          </p:cNvSpPr>
          <p:nvPr>
            <p:ph type="dt" idx="11"/>
          </p:nvPr>
        </p:nvSpPr>
        <p:spPr/>
        <p:txBody>
          <a:bodyPr/>
          <a:lstStyle/>
          <a:p>
            <a:fld id="{DFAF8E07-7D36-4E38-BA31-393749CA4AA5}" type="datetime1">
              <a:rPr lang="lb-LU" smtClean="0"/>
              <a:t>10/01/2018</a:t>
            </a:fld>
            <a:endParaRPr lang="en-US"/>
          </a:p>
        </p:txBody>
      </p:sp>
    </p:spTree>
    <p:extLst>
      <p:ext uri="{BB962C8B-B14F-4D97-AF65-F5344CB8AC3E}">
        <p14:creationId xmlns:p14="http://schemas.microsoft.com/office/powerpoint/2010/main" val="4271333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6</a:t>
            </a:fld>
            <a:endParaRPr lang="en-US"/>
          </a:p>
        </p:txBody>
      </p:sp>
      <p:sp>
        <p:nvSpPr>
          <p:cNvPr id="5" name="Date Placeholder 4"/>
          <p:cNvSpPr>
            <a:spLocks noGrp="1"/>
          </p:cNvSpPr>
          <p:nvPr>
            <p:ph type="dt" idx="11"/>
          </p:nvPr>
        </p:nvSpPr>
        <p:spPr/>
        <p:txBody>
          <a:bodyPr/>
          <a:lstStyle/>
          <a:p>
            <a:fld id="{F67D9DDE-5DDB-4974-AAE6-B515EE266989}" type="datetime1">
              <a:rPr lang="lb-LU" smtClean="0"/>
              <a:t>10/01/2018</a:t>
            </a:fld>
            <a:endParaRPr lang="en-US"/>
          </a:p>
        </p:txBody>
      </p:sp>
    </p:spTree>
    <p:extLst>
      <p:ext uri="{BB962C8B-B14F-4D97-AF65-F5344CB8AC3E}">
        <p14:creationId xmlns:p14="http://schemas.microsoft.com/office/powerpoint/2010/main" val="1453094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7</a:t>
            </a:fld>
            <a:endParaRPr lang="en-US"/>
          </a:p>
        </p:txBody>
      </p:sp>
      <p:sp>
        <p:nvSpPr>
          <p:cNvPr id="5" name="Date Placeholder 4"/>
          <p:cNvSpPr>
            <a:spLocks noGrp="1"/>
          </p:cNvSpPr>
          <p:nvPr>
            <p:ph type="dt" idx="11"/>
          </p:nvPr>
        </p:nvSpPr>
        <p:spPr/>
        <p:txBody>
          <a:bodyPr/>
          <a:lstStyle/>
          <a:p>
            <a:fld id="{13121F25-16AE-4548-A2A4-AC5E3677D284}" type="datetime1">
              <a:rPr lang="lb-LU" smtClean="0"/>
              <a:t>10/01/2018</a:t>
            </a:fld>
            <a:endParaRPr lang="en-US"/>
          </a:p>
        </p:txBody>
      </p:sp>
    </p:spTree>
    <p:extLst>
      <p:ext uri="{BB962C8B-B14F-4D97-AF65-F5344CB8AC3E}">
        <p14:creationId xmlns:p14="http://schemas.microsoft.com/office/powerpoint/2010/main" val="3286029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8</a:t>
            </a:fld>
            <a:endParaRPr lang="en-US"/>
          </a:p>
        </p:txBody>
      </p:sp>
      <p:sp>
        <p:nvSpPr>
          <p:cNvPr id="5" name="Date Placeholder 4"/>
          <p:cNvSpPr>
            <a:spLocks noGrp="1"/>
          </p:cNvSpPr>
          <p:nvPr>
            <p:ph type="dt" idx="11"/>
          </p:nvPr>
        </p:nvSpPr>
        <p:spPr/>
        <p:txBody>
          <a:bodyPr/>
          <a:lstStyle/>
          <a:p>
            <a:fld id="{4CF12408-25DC-4FB7-9FF7-243717C8FA8C}" type="datetime1">
              <a:rPr lang="lb-LU" smtClean="0"/>
              <a:t>10/01/2018</a:t>
            </a:fld>
            <a:endParaRPr lang="en-US"/>
          </a:p>
        </p:txBody>
      </p:sp>
    </p:spTree>
    <p:extLst>
      <p:ext uri="{BB962C8B-B14F-4D97-AF65-F5344CB8AC3E}">
        <p14:creationId xmlns:p14="http://schemas.microsoft.com/office/powerpoint/2010/main" val="4160950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4B418-3381-4039-9805-7D22A7A27BAA}" type="slidenum">
              <a:rPr lang="en-US" smtClean="0"/>
              <a:t>9</a:t>
            </a:fld>
            <a:endParaRPr lang="en-US"/>
          </a:p>
        </p:txBody>
      </p:sp>
      <p:sp>
        <p:nvSpPr>
          <p:cNvPr id="5" name="Date Placeholder 4"/>
          <p:cNvSpPr>
            <a:spLocks noGrp="1"/>
          </p:cNvSpPr>
          <p:nvPr>
            <p:ph type="dt" idx="11"/>
          </p:nvPr>
        </p:nvSpPr>
        <p:spPr/>
        <p:txBody>
          <a:bodyPr/>
          <a:lstStyle/>
          <a:p>
            <a:fld id="{98FE3B5B-40A9-471F-A0A3-722B018E9250}" type="datetime1">
              <a:rPr lang="lb-LU" smtClean="0"/>
              <a:t>10/01/2018</a:t>
            </a:fld>
            <a:endParaRPr lang="en-US"/>
          </a:p>
        </p:txBody>
      </p:sp>
    </p:spTree>
    <p:extLst>
      <p:ext uri="{BB962C8B-B14F-4D97-AF65-F5344CB8AC3E}">
        <p14:creationId xmlns:p14="http://schemas.microsoft.com/office/powerpoint/2010/main" val="3904687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15/02/2017</a:t>
            </a:r>
            <a:endParaRPr lang="en-US" dirty="0"/>
          </a:p>
        </p:txBody>
      </p:sp>
      <p:sp>
        <p:nvSpPr>
          <p:cNvPr id="5" name="Footer Placeholder 4"/>
          <p:cNvSpPr>
            <a:spLocks noGrp="1"/>
          </p:cNvSpPr>
          <p:nvPr>
            <p:ph type="ftr" sz="quarter" idx="11"/>
          </p:nvPr>
        </p:nvSpPr>
        <p:spPr/>
        <p:txBody>
          <a:bodyPr/>
          <a:lstStyle/>
          <a:p>
            <a:r>
              <a:rPr lang="en-US" smtClean="0"/>
              <a:t>Cellule Infrastructures ASFT</a:t>
            </a:r>
            <a:endParaRPr lang="en-US"/>
          </a:p>
        </p:txBody>
      </p:sp>
      <p:sp>
        <p:nvSpPr>
          <p:cNvPr id="6" name="Slide Number Placeholder 5"/>
          <p:cNvSpPr>
            <a:spLocks noGrp="1"/>
          </p:cNvSpPr>
          <p:nvPr>
            <p:ph type="sldNum" sz="quarter" idx="12"/>
          </p:nvPr>
        </p:nvSpPr>
        <p:spPr/>
        <p:txBody>
          <a:bodyPr/>
          <a:lstStyle/>
          <a:p>
            <a:fld id="{6326A1AB-5A08-46D5-9F1C-8592A9AF574F}"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237" y="56292"/>
            <a:ext cx="2435063" cy="611888"/>
          </a:xfrm>
          <a:prstGeom prst="rect">
            <a:avLst/>
          </a:prstGeom>
        </p:spPr>
      </p:pic>
    </p:spTree>
    <p:extLst>
      <p:ext uri="{BB962C8B-B14F-4D97-AF65-F5344CB8AC3E}">
        <p14:creationId xmlns:p14="http://schemas.microsoft.com/office/powerpoint/2010/main" val="428988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lb-LU" smtClean="0"/>
              <a:t>14/02/2017</a:t>
            </a:r>
            <a:endParaRPr lang="en-US" dirty="0"/>
          </a:p>
        </p:txBody>
      </p:sp>
      <p:sp>
        <p:nvSpPr>
          <p:cNvPr id="5" name="Footer Placeholder 4"/>
          <p:cNvSpPr>
            <a:spLocks noGrp="1"/>
          </p:cNvSpPr>
          <p:nvPr>
            <p:ph type="ftr" sz="quarter" idx="11"/>
          </p:nvPr>
        </p:nvSpPr>
        <p:spPr/>
        <p:txBody>
          <a:bodyPr/>
          <a:lstStyle/>
          <a:p>
            <a:r>
              <a:rPr lang="en-US" smtClean="0"/>
              <a:t>Cellule Infrastructures ASFT</a:t>
            </a:r>
            <a:endParaRPr lang="en-US"/>
          </a:p>
        </p:txBody>
      </p:sp>
      <p:sp>
        <p:nvSpPr>
          <p:cNvPr id="6" name="Slide Number Placeholder 5"/>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238353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lb-LU" smtClean="0"/>
              <a:t>15/02/2017</a:t>
            </a:r>
            <a:endParaRPr lang="en-US" dirty="0"/>
          </a:p>
        </p:txBody>
      </p:sp>
      <p:sp>
        <p:nvSpPr>
          <p:cNvPr id="5" name="Footer Placeholder 4"/>
          <p:cNvSpPr>
            <a:spLocks noGrp="1"/>
          </p:cNvSpPr>
          <p:nvPr>
            <p:ph type="ftr" sz="quarter" idx="11"/>
          </p:nvPr>
        </p:nvSpPr>
        <p:spPr/>
        <p:txBody>
          <a:bodyPr/>
          <a:lstStyle/>
          <a:p>
            <a:r>
              <a:rPr lang="en-US" smtClean="0"/>
              <a:t>Cellule Infrastructures ASFT</a:t>
            </a:r>
            <a:endParaRPr lang="en-US"/>
          </a:p>
        </p:txBody>
      </p:sp>
      <p:sp>
        <p:nvSpPr>
          <p:cNvPr id="6" name="Slide Number Placeholder 5"/>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321081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lb-LU" smtClean="0"/>
              <a:t>15/02/2017</a:t>
            </a:r>
            <a:endParaRPr lang="en-US" dirty="0"/>
          </a:p>
        </p:txBody>
      </p:sp>
      <p:sp>
        <p:nvSpPr>
          <p:cNvPr id="5" name="Footer Placeholder 4"/>
          <p:cNvSpPr>
            <a:spLocks noGrp="1"/>
          </p:cNvSpPr>
          <p:nvPr>
            <p:ph type="ftr" sz="quarter" idx="11"/>
          </p:nvPr>
        </p:nvSpPr>
        <p:spPr/>
        <p:txBody>
          <a:bodyPr/>
          <a:lstStyle/>
          <a:p>
            <a:r>
              <a:rPr lang="en-US" smtClean="0"/>
              <a:t>Cellule Infrastructures ASFT</a:t>
            </a:r>
            <a:endParaRPr lang="en-US"/>
          </a:p>
        </p:txBody>
      </p:sp>
      <p:sp>
        <p:nvSpPr>
          <p:cNvPr id="6" name="Slide Number Placeholder 5"/>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386823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lb-LU" smtClean="0"/>
              <a:t>15/02/2017</a:t>
            </a:r>
            <a:endParaRPr lang="en-US" dirty="0"/>
          </a:p>
        </p:txBody>
      </p:sp>
      <p:sp>
        <p:nvSpPr>
          <p:cNvPr id="5" name="Footer Placeholder 4"/>
          <p:cNvSpPr>
            <a:spLocks noGrp="1"/>
          </p:cNvSpPr>
          <p:nvPr>
            <p:ph type="ftr" sz="quarter" idx="11"/>
          </p:nvPr>
        </p:nvSpPr>
        <p:spPr/>
        <p:txBody>
          <a:bodyPr/>
          <a:lstStyle/>
          <a:p>
            <a:r>
              <a:rPr lang="en-US" smtClean="0"/>
              <a:t>Cellule Infrastructures ASFT</a:t>
            </a:r>
            <a:endParaRPr lang="en-US"/>
          </a:p>
        </p:txBody>
      </p:sp>
      <p:sp>
        <p:nvSpPr>
          <p:cNvPr id="6" name="Slide Number Placeholder 5"/>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233839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lb-LU" smtClean="0"/>
              <a:t>15/02/2017</a:t>
            </a:r>
            <a:endParaRPr lang="en-US" dirty="0"/>
          </a:p>
        </p:txBody>
      </p:sp>
      <p:sp>
        <p:nvSpPr>
          <p:cNvPr id="6" name="Footer Placeholder 5"/>
          <p:cNvSpPr>
            <a:spLocks noGrp="1"/>
          </p:cNvSpPr>
          <p:nvPr>
            <p:ph type="ftr" sz="quarter" idx="11"/>
          </p:nvPr>
        </p:nvSpPr>
        <p:spPr/>
        <p:txBody>
          <a:bodyPr/>
          <a:lstStyle/>
          <a:p>
            <a:r>
              <a:rPr lang="en-US" smtClean="0"/>
              <a:t>Cellule Infrastructures ASFT</a:t>
            </a:r>
            <a:endParaRPr lang="en-US"/>
          </a:p>
        </p:txBody>
      </p:sp>
      <p:sp>
        <p:nvSpPr>
          <p:cNvPr id="7" name="Slide Number Placeholder 6"/>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173563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lb-LU" smtClean="0"/>
              <a:t>15/02/2017</a:t>
            </a:r>
            <a:endParaRPr lang="en-US" dirty="0"/>
          </a:p>
        </p:txBody>
      </p:sp>
      <p:sp>
        <p:nvSpPr>
          <p:cNvPr id="8" name="Footer Placeholder 7"/>
          <p:cNvSpPr>
            <a:spLocks noGrp="1"/>
          </p:cNvSpPr>
          <p:nvPr>
            <p:ph type="ftr" sz="quarter" idx="11"/>
          </p:nvPr>
        </p:nvSpPr>
        <p:spPr/>
        <p:txBody>
          <a:bodyPr/>
          <a:lstStyle/>
          <a:p>
            <a:r>
              <a:rPr lang="en-US" smtClean="0"/>
              <a:t>Cellule Infrastructures ASFT</a:t>
            </a:r>
            <a:endParaRPr lang="en-US"/>
          </a:p>
        </p:txBody>
      </p:sp>
      <p:sp>
        <p:nvSpPr>
          <p:cNvPr id="9" name="Slide Number Placeholder 8"/>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1255725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lb-LU" smtClean="0"/>
              <a:t>15/02/2017</a:t>
            </a:r>
            <a:endParaRPr lang="en-US" dirty="0"/>
          </a:p>
        </p:txBody>
      </p:sp>
      <p:sp>
        <p:nvSpPr>
          <p:cNvPr id="4" name="Footer Placeholder 3"/>
          <p:cNvSpPr>
            <a:spLocks noGrp="1"/>
          </p:cNvSpPr>
          <p:nvPr>
            <p:ph type="ftr" sz="quarter" idx="11"/>
          </p:nvPr>
        </p:nvSpPr>
        <p:spPr/>
        <p:txBody>
          <a:bodyPr/>
          <a:lstStyle/>
          <a:p>
            <a:r>
              <a:rPr lang="en-US" smtClean="0"/>
              <a:t>Cellule Infrastructures ASFT</a:t>
            </a:r>
            <a:endParaRPr lang="en-US"/>
          </a:p>
        </p:txBody>
      </p:sp>
      <p:sp>
        <p:nvSpPr>
          <p:cNvPr id="5" name="Slide Number Placeholder 4"/>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3529413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b-LU" smtClean="0"/>
              <a:t>15/02/2017</a:t>
            </a:r>
            <a:endParaRPr lang="en-US" dirty="0"/>
          </a:p>
        </p:txBody>
      </p:sp>
      <p:sp>
        <p:nvSpPr>
          <p:cNvPr id="3" name="Footer Placeholder 2"/>
          <p:cNvSpPr>
            <a:spLocks noGrp="1"/>
          </p:cNvSpPr>
          <p:nvPr>
            <p:ph type="ftr" sz="quarter" idx="11"/>
          </p:nvPr>
        </p:nvSpPr>
        <p:spPr/>
        <p:txBody>
          <a:bodyPr/>
          <a:lstStyle/>
          <a:p>
            <a:r>
              <a:rPr lang="en-US" smtClean="0"/>
              <a:t>Cellule Infrastructures ASFT</a:t>
            </a:r>
            <a:endParaRPr lang="en-US"/>
          </a:p>
        </p:txBody>
      </p:sp>
      <p:sp>
        <p:nvSpPr>
          <p:cNvPr id="4" name="Slide Number Placeholder 3"/>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251116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lb-LU" smtClean="0"/>
              <a:t>15/02/2017</a:t>
            </a:r>
            <a:endParaRPr lang="en-US" dirty="0"/>
          </a:p>
        </p:txBody>
      </p:sp>
      <p:sp>
        <p:nvSpPr>
          <p:cNvPr id="6" name="Footer Placeholder 5"/>
          <p:cNvSpPr>
            <a:spLocks noGrp="1"/>
          </p:cNvSpPr>
          <p:nvPr>
            <p:ph type="ftr" sz="quarter" idx="11"/>
          </p:nvPr>
        </p:nvSpPr>
        <p:spPr/>
        <p:txBody>
          <a:bodyPr/>
          <a:lstStyle/>
          <a:p>
            <a:r>
              <a:rPr lang="en-US" smtClean="0"/>
              <a:t>Cellule Infrastructures ASFT</a:t>
            </a:r>
            <a:endParaRPr lang="en-US"/>
          </a:p>
        </p:txBody>
      </p:sp>
      <p:sp>
        <p:nvSpPr>
          <p:cNvPr id="7" name="Slide Number Placeholder 6"/>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234769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lb-LU" smtClean="0"/>
              <a:t>15/02/2017</a:t>
            </a:r>
            <a:endParaRPr lang="en-US" dirty="0"/>
          </a:p>
        </p:txBody>
      </p:sp>
      <p:sp>
        <p:nvSpPr>
          <p:cNvPr id="6" name="Footer Placeholder 5"/>
          <p:cNvSpPr>
            <a:spLocks noGrp="1"/>
          </p:cNvSpPr>
          <p:nvPr>
            <p:ph type="ftr" sz="quarter" idx="11"/>
          </p:nvPr>
        </p:nvSpPr>
        <p:spPr/>
        <p:txBody>
          <a:bodyPr/>
          <a:lstStyle/>
          <a:p>
            <a:r>
              <a:rPr lang="en-US" smtClean="0"/>
              <a:t>Cellule Infrastructures ASFT</a:t>
            </a:r>
            <a:endParaRPr lang="en-US"/>
          </a:p>
        </p:txBody>
      </p:sp>
      <p:sp>
        <p:nvSpPr>
          <p:cNvPr id="7" name="Slide Number Placeholder 6"/>
          <p:cNvSpPr>
            <a:spLocks noGrp="1"/>
          </p:cNvSpPr>
          <p:nvPr>
            <p:ph type="sldNum" sz="quarter" idx="12"/>
          </p:nvPr>
        </p:nvSpPr>
        <p:spPr/>
        <p:txBody>
          <a:bodyPr/>
          <a:lstStyle/>
          <a:p>
            <a:fld id="{6326A1AB-5A08-46D5-9F1C-8592A9AF574F}" type="slidenum">
              <a:rPr lang="en-US" smtClean="0"/>
              <a:t>‹#›</a:t>
            </a:fld>
            <a:endParaRPr lang="en-US"/>
          </a:p>
        </p:txBody>
      </p:sp>
    </p:spTree>
    <p:extLst>
      <p:ext uri="{BB962C8B-B14F-4D97-AF65-F5344CB8AC3E}">
        <p14:creationId xmlns:p14="http://schemas.microsoft.com/office/powerpoint/2010/main" val="763359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b-LU" smtClean="0"/>
              <a:t>15/02/2017</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Cellule Infrastructures ASFT</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6A1AB-5A08-46D5-9F1C-8592A9AF574F}" type="slidenum">
              <a:rPr lang="en-US" smtClean="0"/>
              <a:t>‹#›</a:t>
            </a:fld>
            <a:endParaRPr lang="en-US"/>
          </a:p>
        </p:txBody>
      </p:sp>
    </p:spTree>
    <p:extLst>
      <p:ext uri="{BB962C8B-B14F-4D97-AF65-F5344CB8AC3E}">
        <p14:creationId xmlns:p14="http://schemas.microsoft.com/office/powerpoint/2010/main" val="2384103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20170210%20Relev&#233;_Remboursement_1er_Equipement_LW.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3.xml"/><Relationship Id="rId16" Type="http://schemas.openxmlformats.org/officeDocument/2006/relationships/diagramColors" Target="../diagrams/colors4.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urgence-asft@men.lu"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chorCtr="0">
            <a:normAutofit/>
          </a:bodyPr>
          <a:lstStyle/>
          <a:p>
            <a:r>
              <a:rPr lang="fr-LU" sz="4400" u="sng" dirty="0" smtClean="0"/>
              <a:t>Procédure quant à la participation de l’Etat aux frais relatifs aux équipements</a:t>
            </a:r>
            <a:endParaRPr lang="fr-LU" sz="4400" u="sng" dirty="0"/>
          </a:p>
        </p:txBody>
      </p:sp>
      <p:sp>
        <p:nvSpPr>
          <p:cNvPr id="3" name="Subtitle 2"/>
          <p:cNvSpPr>
            <a:spLocks noGrp="1"/>
          </p:cNvSpPr>
          <p:nvPr>
            <p:ph type="subTitle" idx="1"/>
          </p:nvPr>
        </p:nvSpPr>
        <p:spPr>
          <a:xfrm>
            <a:off x="1524000" y="3602038"/>
            <a:ext cx="9144000" cy="2005660"/>
          </a:xfrm>
        </p:spPr>
        <p:txBody>
          <a:bodyPr/>
          <a:lstStyle/>
          <a:p>
            <a:pPr algn="l"/>
            <a:r>
              <a:rPr lang="lb-LU" dirty="0" smtClean="0"/>
              <a:t>Présentateur(s): WENER, Luc</a:t>
            </a:r>
          </a:p>
          <a:p>
            <a:pPr algn="l"/>
            <a:r>
              <a:rPr lang="lb-LU" dirty="0" smtClean="0"/>
              <a:t>Service(s): CELLULE INFRASTRUCTURES ASFT</a:t>
            </a:r>
          </a:p>
          <a:p>
            <a:pPr algn="l"/>
            <a:r>
              <a:rPr lang="lb-LU" dirty="0" err="1" smtClean="0"/>
              <a:t>Département</a:t>
            </a:r>
            <a:r>
              <a:rPr lang="lb-LU" dirty="0" smtClean="0"/>
              <a:t>(s): ENFANCE JEUNESSE</a:t>
            </a:r>
          </a:p>
          <a:p>
            <a:pPr algn="l"/>
            <a:endParaRPr lang="lb-LU" dirty="0"/>
          </a:p>
          <a:p>
            <a:pPr algn="l"/>
            <a:endParaRPr lang="lb-LU" dirty="0" smtClean="0"/>
          </a:p>
        </p:txBody>
      </p:sp>
      <p:sp>
        <p:nvSpPr>
          <p:cNvPr id="4" name="Date Placeholder 3"/>
          <p:cNvSpPr>
            <a:spLocks noGrp="1"/>
          </p:cNvSpPr>
          <p:nvPr>
            <p:ph type="dt" sz="half" idx="10"/>
          </p:nvPr>
        </p:nvSpPr>
        <p:spPr/>
        <p:txBody>
          <a:bodyPr/>
          <a:lstStyle/>
          <a:p>
            <a:r>
              <a:rPr lang="lb-LU" dirty="0"/>
              <a:t>5</a:t>
            </a:r>
            <a:r>
              <a:rPr lang="lb-LU" dirty="0" smtClean="0"/>
              <a:t>/01/2018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1</a:t>
            </a:fld>
            <a:endParaRPr lang="en-US"/>
          </a:p>
        </p:txBody>
      </p:sp>
      <p:sp>
        <p:nvSpPr>
          <p:cNvPr id="5" name="Footer Placeholder 4"/>
          <p:cNvSpPr>
            <a:spLocks noGrp="1"/>
          </p:cNvSpPr>
          <p:nvPr>
            <p:ph type="ftr" sz="quarter" idx="11"/>
          </p:nvPr>
        </p:nvSpPr>
        <p:spPr/>
        <p:txBody>
          <a:bodyPr/>
          <a:lstStyle/>
          <a:p>
            <a:r>
              <a:rPr lang="en-US" smtClean="0"/>
              <a:t>Cellule Infrastructures ASFT</a:t>
            </a:r>
            <a:endParaRPr lang="en-US"/>
          </a:p>
        </p:txBody>
      </p:sp>
    </p:spTree>
    <p:extLst>
      <p:ext uri="{BB962C8B-B14F-4D97-AF65-F5344CB8AC3E}">
        <p14:creationId xmlns:p14="http://schemas.microsoft.com/office/powerpoint/2010/main" val="691908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b-LU" dirty="0"/>
              <a:t>5/01/2018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10</a:t>
            </a:fld>
            <a:endParaRPr lang="en-US"/>
          </a:p>
        </p:txBody>
      </p:sp>
      <p:sp>
        <p:nvSpPr>
          <p:cNvPr id="18" name="TextBox 17"/>
          <p:cNvSpPr txBox="1"/>
          <p:nvPr/>
        </p:nvSpPr>
        <p:spPr>
          <a:xfrm>
            <a:off x="2682814" y="0"/>
            <a:ext cx="9509185" cy="878254"/>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pPr lvl="0"/>
            <a:r>
              <a:rPr lang="fr-LU" sz="2400" b="1" u="sng" dirty="0"/>
              <a:t>5</a:t>
            </a:r>
            <a:r>
              <a:rPr lang="fr-LU" sz="2400" b="1" u="sng" dirty="0" smtClean="0"/>
              <a:t>. </a:t>
            </a:r>
            <a:r>
              <a:rPr lang="fr-LU" sz="2400" b="1" u="sng" dirty="0"/>
              <a:t>Procédure concernant les frais </a:t>
            </a:r>
            <a:r>
              <a:rPr lang="fr-LU" sz="2400" b="1" u="sng" dirty="0" smtClean="0"/>
              <a:t>relatifs:</a:t>
            </a:r>
            <a:endParaRPr lang="lb-LU" sz="2400" dirty="0"/>
          </a:p>
        </p:txBody>
      </p:sp>
      <p:sp>
        <p:nvSpPr>
          <p:cNvPr id="3" name="Rectangle 2"/>
          <p:cNvSpPr/>
          <p:nvPr/>
        </p:nvSpPr>
        <p:spPr>
          <a:xfrm>
            <a:off x="978131" y="1061060"/>
            <a:ext cx="8107680" cy="369332"/>
          </a:xfrm>
          <a:prstGeom prst="rect">
            <a:avLst/>
          </a:prstGeom>
        </p:spPr>
        <p:txBody>
          <a:bodyPr wrap="square">
            <a:spAutoFit/>
          </a:bodyPr>
          <a:lstStyle/>
          <a:p>
            <a:pPr marL="285750" lvl="0" indent="-285750">
              <a:buFont typeface="Arial" panose="020B0604020202020204" pitchFamily="34" charset="0"/>
              <a:buChar char="•"/>
            </a:pPr>
            <a:r>
              <a:rPr lang="fr-LU" b="1" i="1" dirty="0"/>
              <a:t>au remplacement du 1</a:t>
            </a:r>
            <a:r>
              <a:rPr lang="fr-LU" b="1" i="1" baseline="30000" dirty="0"/>
              <a:t>er</a:t>
            </a:r>
            <a:r>
              <a:rPr lang="fr-LU" b="1" i="1" dirty="0"/>
              <a:t> équipement (&gt;</a:t>
            </a:r>
            <a:r>
              <a:rPr lang="fr-LU" b="1" i="1" dirty="0" smtClean="0"/>
              <a:t>870 € TTC; prix unitaire) </a:t>
            </a:r>
            <a:endParaRPr lang="lb-LU" b="1" i="1" dirty="0"/>
          </a:p>
        </p:txBody>
      </p:sp>
      <p:sp>
        <p:nvSpPr>
          <p:cNvPr id="5" name="Footer Placeholder 4"/>
          <p:cNvSpPr>
            <a:spLocks noGrp="1"/>
          </p:cNvSpPr>
          <p:nvPr>
            <p:ph type="ftr" sz="quarter" idx="11"/>
          </p:nvPr>
        </p:nvSpPr>
        <p:spPr/>
        <p:txBody>
          <a:bodyPr/>
          <a:lstStyle/>
          <a:p>
            <a:r>
              <a:rPr lang="en-US" smtClean="0"/>
              <a:t>Cellule Infrastructures ASFT  -  Luc Wener</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57021802"/>
              </p:ext>
            </p:extLst>
          </p:nvPr>
        </p:nvGraphicFramePr>
        <p:xfrm>
          <a:off x="1217716" y="1801053"/>
          <a:ext cx="7628510" cy="3651230"/>
        </p:xfrm>
        <a:graphic>
          <a:graphicData uri="http://schemas.openxmlformats.org/drawingml/2006/table">
            <a:tbl>
              <a:tblPr firstRow="1" firstCol="1" bandRow="1"/>
              <a:tblGrid>
                <a:gridCol w="7628510">
                  <a:extLst>
                    <a:ext uri="{9D8B030D-6E8A-4147-A177-3AD203B41FA5}">
                      <a16:colId xmlns:a16="http://schemas.microsoft.com/office/drawing/2014/main" val="540463440"/>
                    </a:ext>
                  </a:extLst>
                </a:gridCol>
              </a:tblGrid>
              <a:tr h="0">
                <a:tc>
                  <a:txBody>
                    <a:bodyPr/>
                    <a:lstStyle/>
                    <a:p>
                      <a:pPr marL="104140">
                        <a:lnSpc>
                          <a:spcPct val="107000"/>
                        </a:lnSpc>
                        <a:spcAft>
                          <a:spcPts val="0"/>
                        </a:spcAft>
                      </a:pPr>
                      <a:r>
                        <a:rPr lang="fr-LU" sz="1400" b="1" dirty="0" smtClean="0">
                          <a:effectLst/>
                          <a:latin typeface="Calibri" panose="020F0502020204030204" pitchFamily="34" charset="0"/>
                          <a:ea typeface="Calibri" panose="020F0502020204030204" pitchFamily="34" charset="0"/>
                          <a:cs typeface="Times New Roman" panose="02020603050405020304" pitchFamily="18" charset="0"/>
                        </a:rPr>
                        <a:t>5.1 Demande </a:t>
                      </a:r>
                      <a:r>
                        <a:rPr lang="fr-LU" sz="1400" b="1" dirty="0">
                          <a:effectLst/>
                          <a:latin typeface="Calibri" panose="020F0502020204030204" pitchFamily="34" charset="0"/>
                          <a:ea typeface="Calibri" panose="020F0502020204030204" pitchFamily="34" charset="0"/>
                          <a:cs typeface="Times New Roman" panose="02020603050405020304" pitchFamily="18" charset="0"/>
                        </a:rPr>
                        <a:t>de </a:t>
                      </a:r>
                      <a:r>
                        <a:rPr lang="fr-LU" sz="1400" b="1" dirty="0" smtClean="0">
                          <a:effectLst/>
                          <a:latin typeface="Calibri" panose="020F0502020204030204" pitchFamily="34" charset="0"/>
                          <a:ea typeface="Calibri" panose="020F0502020204030204" pitchFamily="34" charset="0"/>
                          <a:cs typeface="Times New Roman" panose="02020603050405020304" pitchFamily="18" charset="0"/>
                        </a:rPr>
                        <a:t>remboursement</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3871556"/>
                  </a:ext>
                </a:extLst>
              </a:tr>
              <a:tr h="330116">
                <a:tc>
                  <a:txBody>
                    <a:bodyPr/>
                    <a:lstStyle/>
                    <a:p>
                      <a:pPr marL="0" marR="0" lvl="0" indent="0" algn="l" defTabSz="914400" rtl="0" eaLnBrk="1" fontAlgn="auto" latinLnBrk="0" hangingPunct="1">
                        <a:lnSpc>
                          <a:spcPct val="150000"/>
                        </a:lnSpc>
                        <a:spcBef>
                          <a:spcPts val="0"/>
                        </a:spcBef>
                        <a:spcAft>
                          <a:spcPts val="0"/>
                        </a:spcAft>
                        <a:buClrTx/>
                        <a:buSzTx/>
                        <a:buFont typeface="+mj-lt"/>
                        <a:buNone/>
                        <a:tabLst/>
                        <a:defRPr/>
                      </a:pPr>
                      <a:r>
                        <a:rPr lang="fr-LU" sz="12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Toute demande doit impérativement indiquer un numéro de compte bancaire pour effectuer le remboursement.</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866678"/>
                  </a:ext>
                </a:extLst>
              </a:tr>
              <a:tr h="0">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b)     Documents </a:t>
                      </a:r>
                      <a:r>
                        <a:rPr lang="fr-LU" sz="1200" dirty="0">
                          <a:effectLst/>
                          <a:latin typeface="Calibri" panose="020F0502020204030204" pitchFamily="34" charset="0"/>
                          <a:ea typeface="Calibri" panose="020F0502020204030204" pitchFamily="34" charset="0"/>
                          <a:cs typeface="Times New Roman" panose="02020603050405020304" pitchFamily="18" charset="0"/>
                        </a:rPr>
                        <a:t>à joindre pour une demande de remboursement:</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Wingdings" panose="05000000000000000000" pitchFamily="2" charset="2"/>
                        <a:buChar char="ü"/>
                      </a:pPr>
                      <a:r>
                        <a:rPr lang="fr-LU" sz="1200" dirty="0">
                          <a:effectLst/>
                          <a:latin typeface="Calibri" panose="020F0502020204030204" pitchFamily="34" charset="0"/>
                          <a:ea typeface="Calibri" panose="020F0502020204030204" pitchFamily="34" charset="0"/>
                          <a:cs typeface="Times New Roman" panose="02020603050405020304" pitchFamily="18" charset="0"/>
                          <a:hlinkClick r:id="rId3" action="ppaction://hlinkfile"/>
                        </a:rPr>
                        <a:t>R</a:t>
                      </a:r>
                      <a:r>
                        <a:rPr lang="fr-LU" sz="1200" dirty="0" smtClean="0">
                          <a:effectLst/>
                          <a:latin typeface="Calibri" panose="020F0502020204030204" pitchFamily="34" charset="0"/>
                          <a:ea typeface="Calibri" panose="020F0502020204030204" pitchFamily="34" charset="0"/>
                          <a:cs typeface="Times New Roman" panose="02020603050405020304" pitchFamily="18" charset="0"/>
                          <a:hlinkClick r:id="rId3" action="ppaction://hlinkfile"/>
                        </a:rPr>
                        <a:t>elevé </a:t>
                      </a:r>
                      <a:r>
                        <a:rPr lang="fr-LU" sz="1200" dirty="0">
                          <a:effectLst/>
                          <a:latin typeface="Calibri" panose="020F0502020204030204" pitchFamily="34" charset="0"/>
                          <a:ea typeface="Calibri" panose="020F0502020204030204" pitchFamily="34" charset="0"/>
                          <a:cs typeface="Times New Roman" panose="02020603050405020304" pitchFamily="18" charset="0"/>
                          <a:hlinkClick r:id="rId3" action="ppaction://hlinkfile"/>
                        </a:rPr>
                        <a:t>de l’équipement remplacé </a:t>
                      </a: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(SEA</a:t>
                      </a:r>
                      <a:r>
                        <a:rPr lang="fr-LU" sz="1200" baseline="0" dirty="0" smtClean="0">
                          <a:effectLst/>
                          <a:latin typeface="Calibri" panose="020F0502020204030204" pitchFamily="34" charset="0"/>
                          <a:ea typeface="Calibri" panose="020F0502020204030204" pitchFamily="34" charset="0"/>
                          <a:cs typeface="Times New Roman" panose="02020603050405020304" pitchFamily="18" charset="0"/>
                        </a:rPr>
                        <a:t> et Jeunesse)</a:t>
                      </a:r>
                      <a:endParaRPr lang="fr-L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Wingdings" panose="05000000000000000000" pitchFamily="2" charset="2"/>
                        <a:buChar char="ü"/>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Relevé des factures DEJ</a:t>
                      </a:r>
                      <a:r>
                        <a:rPr lang="fr-LU" sz="1200" baseline="0" dirty="0" smtClean="0">
                          <a:effectLst/>
                          <a:latin typeface="Calibri" panose="020F0502020204030204" pitchFamily="34" charset="0"/>
                          <a:ea typeface="Calibri" panose="020F0502020204030204" pitchFamily="34" charset="0"/>
                          <a:cs typeface="Times New Roman" panose="02020603050405020304" pitchFamily="18" charset="0"/>
                        </a:rPr>
                        <a:t> (voir Annexe A)</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Wingdings" panose="05000000000000000000" pitchFamily="2" charset="2"/>
                        <a:buChar char="ü"/>
                      </a:pPr>
                      <a:r>
                        <a:rPr lang="fr-LU" sz="1200" dirty="0">
                          <a:effectLst/>
                          <a:latin typeface="Calibri" panose="020F0502020204030204" pitchFamily="34" charset="0"/>
                          <a:ea typeface="Calibri" panose="020F0502020204030204" pitchFamily="34" charset="0"/>
                          <a:cs typeface="Times New Roman" panose="02020603050405020304" pitchFamily="18" charset="0"/>
                        </a:rPr>
                        <a:t>factures contrôlées et certifiées exactes</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Wingdings" panose="05000000000000000000" pitchFamily="2" charset="2"/>
                        <a:buChar char="ü"/>
                      </a:pPr>
                      <a:r>
                        <a:rPr lang="fr-LU" sz="1200" dirty="0">
                          <a:effectLst/>
                          <a:latin typeface="Calibri" panose="020F0502020204030204" pitchFamily="34" charset="0"/>
                          <a:ea typeface="Calibri" panose="020F0502020204030204" pitchFamily="34" charset="0"/>
                          <a:cs typeface="Times New Roman" panose="02020603050405020304" pitchFamily="18" charset="0"/>
                        </a:rPr>
                        <a:t>preuves de </a:t>
                      </a: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paiement avec</a:t>
                      </a:r>
                      <a:r>
                        <a:rPr lang="fr-LU"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cachet et signature du gestionnaire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b-LU" sz="1200" dirty="0">
                          <a:effectLst/>
                          <a:latin typeface="Calibri" panose="020F0502020204030204" pitchFamily="34" charset="0"/>
                          <a:ea typeface="Calibri" panose="020F0502020204030204" pitchFamily="34" charset="0"/>
                          <a:cs typeface="Times New Roman" panose="02020603050405020304" pitchFamily="18" charset="0"/>
                        </a:rPr>
                        <a:t>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5621102"/>
                  </a:ext>
                </a:extLst>
              </a:tr>
              <a:tr h="0">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c)      Envoi </a:t>
                      </a:r>
                      <a:r>
                        <a:rPr lang="fr-LU" sz="1200" dirty="0">
                          <a:effectLst/>
                          <a:latin typeface="Calibri" panose="020F0502020204030204" pitchFamily="34" charset="0"/>
                          <a:ea typeface="Calibri" panose="020F0502020204030204" pitchFamily="34" charset="0"/>
                          <a:cs typeface="Times New Roman" panose="02020603050405020304" pitchFamily="18" charset="0"/>
                        </a:rPr>
                        <a:t>de la demande de remboursement complète adressée à Monsieur le Ministre sous l’adresse suivante: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Ministère de l'Éducation nationale, de l'Enfance et de la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Département Enfance et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L-2926 Luxembourg</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i="1" dirty="0">
                          <a:effectLst/>
                          <a:latin typeface="Calibri" panose="020F0502020204030204" pitchFamily="34" charset="0"/>
                          <a:ea typeface="Calibri" panose="020F0502020204030204" pitchFamily="34" charset="0"/>
                          <a:cs typeface="Times New Roman" panose="02020603050405020304" pitchFamily="18" charset="0"/>
                        </a:rPr>
                        <a:t>Le gestionnaire doit aussi indiquer dans sa lettre de demande le service concerné, à savoir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l’aide à l’enfance (AEF)</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éducation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et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accueil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(SEA)</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 jeunesse (SJ)</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9309334"/>
                  </a:ext>
                </a:extLst>
              </a:tr>
            </a:tbl>
          </a:graphicData>
        </a:graphic>
      </p:graphicFrame>
    </p:spTree>
    <p:extLst>
      <p:ext uri="{BB962C8B-B14F-4D97-AF65-F5344CB8AC3E}">
        <p14:creationId xmlns:p14="http://schemas.microsoft.com/office/powerpoint/2010/main" val="738439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b-LU" dirty="0"/>
              <a:t>5/01/2018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11</a:t>
            </a:fld>
            <a:endParaRPr lang="en-US"/>
          </a:p>
        </p:txBody>
      </p:sp>
      <p:sp>
        <p:nvSpPr>
          <p:cNvPr id="18" name="TextBox 17"/>
          <p:cNvSpPr txBox="1"/>
          <p:nvPr/>
        </p:nvSpPr>
        <p:spPr>
          <a:xfrm>
            <a:off x="2682814" y="0"/>
            <a:ext cx="9509185" cy="878254"/>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pPr lvl="0"/>
            <a:r>
              <a:rPr lang="fr-LU" sz="2400" b="1" u="sng" dirty="0" smtClean="0"/>
              <a:t>6. Cellule Infrastructures ASFT (CIA)</a:t>
            </a:r>
            <a:endParaRPr lang="lb-LU" sz="2400" dirty="0"/>
          </a:p>
        </p:txBody>
      </p:sp>
      <p:sp>
        <p:nvSpPr>
          <p:cNvPr id="3" name="Rectangle 2"/>
          <p:cNvSpPr/>
          <p:nvPr/>
        </p:nvSpPr>
        <p:spPr>
          <a:xfrm>
            <a:off x="978131" y="1061060"/>
            <a:ext cx="8107680" cy="369332"/>
          </a:xfrm>
          <a:prstGeom prst="rect">
            <a:avLst/>
          </a:prstGeom>
        </p:spPr>
        <p:txBody>
          <a:bodyPr wrap="square">
            <a:spAutoFit/>
          </a:bodyPr>
          <a:lstStyle/>
          <a:p>
            <a:pPr marL="285750" lvl="0" indent="-285750">
              <a:buFont typeface="Arial" panose="020B0604020202020204" pitchFamily="34" charset="0"/>
              <a:buChar char="•"/>
            </a:pPr>
            <a:endParaRPr lang="lb-LU" b="1" i="1" dirty="0"/>
          </a:p>
        </p:txBody>
      </p:sp>
      <p:sp>
        <p:nvSpPr>
          <p:cNvPr id="5" name="Footer Placeholder 4"/>
          <p:cNvSpPr>
            <a:spLocks noGrp="1"/>
          </p:cNvSpPr>
          <p:nvPr>
            <p:ph type="ftr" sz="quarter" idx="11"/>
          </p:nvPr>
        </p:nvSpPr>
        <p:spPr/>
        <p:txBody>
          <a:bodyPr/>
          <a:lstStyle/>
          <a:p>
            <a:r>
              <a:rPr lang="en-US" smtClean="0"/>
              <a:t>Cellule Infrastructures ASFT  -  Luc Wener</a:t>
            </a:r>
            <a:endParaRPr lang="en-US" dirty="0"/>
          </a:p>
        </p:txBody>
      </p:sp>
      <p:sp>
        <p:nvSpPr>
          <p:cNvPr id="2" name="TextBox 1"/>
          <p:cNvSpPr txBox="1"/>
          <p:nvPr/>
        </p:nvSpPr>
        <p:spPr>
          <a:xfrm>
            <a:off x="676206" y="1492172"/>
            <a:ext cx="10375669" cy="369332"/>
          </a:xfrm>
          <a:prstGeom prst="rect">
            <a:avLst/>
          </a:prstGeom>
          <a:noFill/>
        </p:spPr>
        <p:txBody>
          <a:bodyPr wrap="square" rtlCol="0">
            <a:spAutoFit/>
          </a:bodyPr>
          <a:lstStyle/>
          <a:p>
            <a:r>
              <a:rPr lang="fr-LU" b="1" u="sng" dirty="0" smtClean="0"/>
              <a:t>Composition de la Cellule Infrastructures ASFT: </a:t>
            </a:r>
            <a:endParaRPr lang="fr-LU" b="1" u="sng" dirty="0"/>
          </a:p>
        </p:txBody>
      </p:sp>
      <p:graphicFrame>
        <p:nvGraphicFramePr>
          <p:cNvPr id="7" name="Table 6"/>
          <p:cNvGraphicFramePr>
            <a:graphicFrameLocks noGrp="1"/>
          </p:cNvGraphicFramePr>
          <p:nvPr>
            <p:extLst>
              <p:ext uri="{D42A27DB-BD31-4B8C-83A1-F6EECF244321}">
                <p14:modId xmlns:p14="http://schemas.microsoft.com/office/powerpoint/2010/main" val="3356024883"/>
              </p:ext>
            </p:extLst>
          </p:nvPr>
        </p:nvGraphicFramePr>
        <p:xfrm>
          <a:off x="676206" y="2228976"/>
          <a:ext cx="11135264" cy="2225040"/>
        </p:xfrm>
        <a:graphic>
          <a:graphicData uri="http://schemas.openxmlformats.org/drawingml/2006/table">
            <a:tbl>
              <a:tblPr firstRow="1" bandRow="1">
                <a:tableStyleId>{5940675A-B579-460E-94D1-54222C63F5DA}</a:tableStyleId>
              </a:tblPr>
              <a:tblGrid>
                <a:gridCol w="2118752">
                  <a:extLst>
                    <a:ext uri="{9D8B030D-6E8A-4147-A177-3AD203B41FA5}">
                      <a16:colId xmlns:a16="http://schemas.microsoft.com/office/drawing/2014/main" val="1845517166"/>
                    </a:ext>
                  </a:extLst>
                </a:gridCol>
                <a:gridCol w="5020574">
                  <a:extLst>
                    <a:ext uri="{9D8B030D-6E8A-4147-A177-3AD203B41FA5}">
                      <a16:colId xmlns:a16="http://schemas.microsoft.com/office/drawing/2014/main" val="863348641"/>
                    </a:ext>
                  </a:extLst>
                </a:gridCol>
                <a:gridCol w="1224951">
                  <a:extLst>
                    <a:ext uri="{9D8B030D-6E8A-4147-A177-3AD203B41FA5}">
                      <a16:colId xmlns:a16="http://schemas.microsoft.com/office/drawing/2014/main" val="4085399326"/>
                    </a:ext>
                  </a:extLst>
                </a:gridCol>
                <a:gridCol w="2770987">
                  <a:extLst>
                    <a:ext uri="{9D8B030D-6E8A-4147-A177-3AD203B41FA5}">
                      <a16:colId xmlns:a16="http://schemas.microsoft.com/office/drawing/2014/main" val="1005780261"/>
                    </a:ext>
                  </a:extLst>
                </a:gridCol>
              </a:tblGrid>
              <a:tr h="370840">
                <a:tc>
                  <a:txBody>
                    <a:bodyPr/>
                    <a:lstStyle/>
                    <a:p>
                      <a:r>
                        <a:rPr lang="fr-LU" b="1" noProof="0" dirty="0" smtClean="0"/>
                        <a:t>NOM, Prénom</a:t>
                      </a:r>
                      <a:endParaRPr lang="fr-LU" b="1" noProof="0" dirty="0"/>
                    </a:p>
                  </a:txBody>
                  <a:tcPr/>
                </a:tc>
                <a:tc>
                  <a:txBody>
                    <a:bodyPr/>
                    <a:lstStyle/>
                    <a:p>
                      <a:r>
                        <a:rPr lang="fr-LU" b="1" noProof="0" dirty="0" smtClean="0"/>
                        <a:t>Responsable des projets / dossiers pour le secteur:</a:t>
                      </a:r>
                      <a:endParaRPr lang="fr-LU" b="1" noProof="0" dirty="0"/>
                    </a:p>
                  </a:txBody>
                  <a:tcPr/>
                </a:tc>
                <a:tc>
                  <a:txBody>
                    <a:bodyPr/>
                    <a:lstStyle/>
                    <a:p>
                      <a:r>
                        <a:rPr lang="fr-LU" b="1" noProof="0" dirty="0" smtClean="0"/>
                        <a:t>N° tél.</a:t>
                      </a:r>
                      <a:endParaRPr lang="fr-LU" b="1" noProof="0" dirty="0"/>
                    </a:p>
                  </a:txBody>
                  <a:tcPr/>
                </a:tc>
                <a:tc>
                  <a:txBody>
                    <a:bodyPr/>
                    <a:lstStyle/>
                    <a:p>
                      <a:r>
                        <a:rPr lang="fr-LU" b="1" noProof="0" dirty="0" smtClean="0"/>
                        <a:t>Email</a:t>
                      </a:r>
                      <a:endParaRPr lang="fr-LU" b="1" noProof="0" dirty="0"/>
                    </a:p>
                  </a:txBody>
                  <a:tcPr/>
                </a:tc>
                <a:extLst>
                  <a:ext uri="{0D108BD9-81ED-4DB2-BD59-A6C34878D82A}">
                    <a16:rowId xmlns:a16="http://schemas.microsoft.com/office/drawing/2014/main" val="3463243607"/>
                  </a:ext>
                </a:extLst>
              </a:tr>
              <a:tr h="370840">
                <a:tc>
                  <a:txBody>
                    <a:bodyPr/>
                    <a:lstStyle/>
                    <a:p>
                      <a:pPr marL="0" indent="0">
                        <a:buFont typeface="Arial" panose="020B0604020202020204" pitchFamily="34" charset="0"/>
                        <a:buNone/>
                      </a:pPr>
                      <a:r>
                        <a:rPr lang="lb-LU" dirty="0" smtClean="0"/>
                        <a:t>GANSEN,</a:t>
                      </a:r>
                      <a:r>
                        <a:rPr lang="lb-LU" baseline="0" dirty="0" smtClean="0"/>
                        <a:t> Jean-Marie</a:t>
                      </a:r>
                      <a:endParaRPr lang="lb-LU"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LU" sz="1800" b="1" i="1" dirty="0" smtClean="0">
                          <a:effectLst/>
                          <a:latin typeface="Calibri" panose="020F0502020204030204" pitchFamily="34" charset="0"/>
                          <a:ea typeface="Calibri" panose="020F0502020204030204" pitchFamily="34" charset="0"/>
                          <a:cs typeface="Times New Roman" panose="02020603050405020304" pitchFamily="18" charset="0"/>
                        </a:rPr>
                        <a:t>de l’aide à l’enfance (AEF)</a:t>
                      </a:r>
                      <a:endParaRPr lang="lb-LU"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dirty="0" smtClean="0">
                          <a:effectLst/>
                          <a:latin typeface="Calibri" panose="020F0502020204030204" pitchFamily="34" charset="0"/>
                          <a:ea typeface="Calibri" panose="020F0502020204030204" pitchFamily="34" charset="0"/>
                          <a:cs typeface="Times New Roman" panose="02020603050405020304" pitchFamily="18" charset="0"/>
                        </a:rPr>
                        <a:t>247-75954</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dirty="0" smtClean="0">
                          <a:effectLst/>
                          <a:latin typeface="Calibri" panose="020F0502020204030204" pitchFamily="34" charset="0"/>
                          <a:ea typeface="Calibri" panose="020F0502020204030204" pitchFamily="34" charset="0"/>
                          <a:cs typeface="Times New Roman" panose="02020603050405020304" pitchFamily="18" charset="0"/>
                        </a:rPr>
                        <a:t>jean-marie.gansen@men.lu</a:t>
                      </a:r>
                    </a:p>
                  </a:txBody>
                  <a:tcPr/>
                </a:tc>
                <a:extLst>
                  <a:ext uri="{0D108BD9-81ED-4DB2-BD59-A6C34878D82A}">
                    <a16:rowId xmlns:a16="http://schemas.microsoft.com/office/drawing/2014/main" val="231709838"/>
                  </a:ext>
                </a:extLst>
              </a:tr>
              <a:tr h="370840">
                <a:tc>
                  <a:txBody>
                    <a:bodyPr/>
                    <a:lstStyle/>
                    <a:p>
                      <a:pPr marL="0" indent="0">
                        <a:buFont typeface="Arial" panose="020B0604020202020204" pitchFamily="34" charset="0"/>
                        <a:buNone/>
                      </a:pPr>
                      <a:r>
                        <a:rPr lang="lb-LU" dirty="0" smtClean="0"/>
                        <a:t>GRULMS,</a:t>
                      </a:r>
                      <a:r>
                        <a:rPr lang="lb-LU" baseline="0" dirty="0" smtClean="0"/>
                        <a:t> Heike</a:t>
                      </a:r>
                      <a:endParaRPr lang="lb-LU"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LU" sz="1800" b="1" i="1" dirty="0" smtClean="0">
                          <a:effectLst/>
                          <a:latin typeface="Calibri" panose="020F0502020204030204" pitchFamily="34" charset="0"/>
                          <a:ea typeface="Calibri" panose="020F0502020204030204" pitchFamily="34" charset="0"/>
                          <a:cs typeface="Times New Roman" panose="02020603050405020304" pitchFamily="18" charset="0"/>
                        </a:rPr>
                        <a:t>éducation et accueil (SEA)</a:t>
                      </a:r>
                      <a:endParaRPr lang="lb-LU"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dirty="0" smtClean="0">
                          <a:effectLst/>
                          <a:latin typeface="Calibri" panose="020F0502020204030204" pitchFamily="34" charset="0"/>
                          <a:ea typeface="Calibri" panose="020F0502020204030204" pitchFamily="34" charset="0"/>
                          <a:cs typeface="Times New Roman" panose="02020603050405020304" pitchFamily="18" charset="0"/>
                        </a:rPr>
                        <a:t>247-75955</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dirty="0" smtClean="0"/>
                        <a:t>heike.sattelmeyer@men.lu</a:t>
                      </a:r>
                      <a:endParaRPr lang="lb-LU"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128942362"/>
                  </a:ext>
                </a:extLst>
              </a:tr>
              <a:tr h="370840">
                <a:tc>
                  <a:txBody>
                    <a:bodyPr/>
                    <a:lstStyle/>
                    <a:p>
                      <a:pPr marL="0" indent="0">
                        <a:buFont typeface="Arial" panose="020B0604020202020204" pitchFamily="34" charset="0"/>
                        <a:buNone/>
                      </a:pPr>
                      <a:r>
                        <a:rPr lang="lb-LU" dirty="0" smtClean="0"/>
                        <a:t>NIKOLIC, Danijela</a:t>
                      </a:r>
                      <a:endParaRPr lang="lb-LU"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LU" sz="1800" b="1" i="1" dirty="0" smtClean="0">
                          <a:effectLst/>
                          <a:latin typeface="Calibri" panose="020F0502020204030204" pitchFamily="34" charset="0"/>
                          <a:ea typeface="Calibri" panose="020F0502020204030204" pitchFamily="34" charset="0"/>
                          <a:cs typeface="Times New Roman" panose="02020603050405020304" pitchFamily="18" charset="0"/>
                        </a:rPr>
                        <a:t>de la jeunesse (SJ)</a:t>
                      </a:r>
                      <a:endParaRPr lang="lb-LU"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dirty="0" smtClean="0">
                          <a:effectLst/>
                          <a:latin typeface="Calibri" panose="020F0502020204030204" pitchFamily="34" charset="0"/>
                          <a:ea typeface="Calibri" panose="020F0502020204030204" pitchFamily="34" charset="0"/>
                          <a:cs typeface="Times New Roman" panose="02020603050405020304" pitchFamily="18" charset="0"/>
                        </a:rPr>
                        <a:t>247-75952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dirty="0" smtClean="0"/>
                        <a:t>danijela.nikolic@men.lu</a:t>
                      </a:r>
                      <a:endParaRPr lang="lb-LU"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85641827"/>
                  </a:ext>
                </a:extLst>
              </a:tr>
              <a:tr h="370840">
                <a:tc>
                  <a:txBody>
                    <a:bodyPr/>
                    <a:lstStyle/>
                    <a:p>
                      <a:pPr marL="0" indent="0">
                        <a:buFont typeface="Arial" panose="020B0604020202020204" pitchFamily="34" charset="0"/>
                        <a:buNone/>
                      </a:pPr>
                      <a:r>
                        <a:rPr lang="lb-LU" dirty="0" smtClean="0"/>
                        <a:t>SCHULER, Christiane</a:t>
                      </a:r>
                      <a:endParaRPr lang="lb-LU"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LU" sz="1800" b="1" i="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l’éducation et de l’accueil (SEA)</a:t>
                      </a:r>
                      <a:endParaRPr lang="lb-LU" sz="18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247-75956</a:t>
                      </a:r>
                      <a:endParaRPr lang="lb-LU"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dirty="0" smtClean="0"/>
                        <a:t>christiane.schuler@men.lu</a:t>
                      </a:r>
                      <a:endParaRPr lang="lb-LU" sz="16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59978547"/>
                  </a:ext>
                </a:extLst>
              </a:tr>
              <a:tr h="370840">
                <a:tc>
                  <a:txBody>
                    <a:bodyPr/>
                    <a:lstStyle/>
                    <a:p>
                      <a:pPr marL="0" indent="0">
                        <a:buFont typeface="Arial" panose="020B0604020202020204" pitchFamily="34" charset="0"/>
                        <a:buNone/>
                      </a:pPr>
                      <a:r>
                        <a:rPr lang="lb-LU" dirty="0" smtClean="0"/>
                        <a:t>WENER,</a:t>
                      </a:r>
                      <a:r>
                        <a:rPr lang="lb-LU" baseline="0" dirty="0" smtClean="0"/>
                        <a:t> Luc</a:t>
                      </a:r>
                      <a:endParaRPr lang="lb-LU" dirty="0"/>
                    </a:p>
                  </a:txBody>
                  <a:tcPr/>
                </a:tc>
                <a:tc>
                  <a:txBody>
                    <a:bodyPr/>
                    <a:lstStyle/>
                    <a:p>
                      <a:pPr marL="0" indent="0" algn="l" defTabSz="914400" rtl="0" eaLnBrk="1" latinLnBrk="0" hangingPunct="1">
                        <a:buFont typeface="Wingdings" panose="05000000000000000000" pitchFamily="2" charset="2"/>
                        <a:buNone/>
                      </a:pPr>
                      <a:r>
                        <a:rPr lang="fr-FR" sz="1800" b="1" kern="1200" dirty="0" smtClean="0">
                          <a:solidFill>
                            <a:schemeClr val="tx1"/>
                          </a:solidFill>
                          <a:latin typeface="+mn-lt"/>
                          <a:ea typeface="+mn-ea"/>
                          <a:cs typeface="+mn-cs"/>
                        </a:rPr>
                        <a:t>Coordinateur et gestion des projets ASFT</a:t>
                      </a:r>
                      <a:endParaRPr lang="lb-LU" sz="18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247-75953</a:t>
                      </a:r>
                      <a:endParaRPr lang="lb-LU"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b-LU" sz="1600" kern="1200" dirty="0" smtClean="0">
                          <a:solidFill>
                            <a:schemeClr val="tx1"/>
                          </a:solidFill>
                          <a:latin typeface="+mn-lt"/>
                          <a:ea typeface="+mn-ea"/>
                          <a:cs typeface="+mn-cs"/>
                        </a:rPr>
                        <a:t>luc.wener@men.lu</a:t>
                      </a:r>
                      <a:endParaRPr lang="lb-LU" sz="1600" kern="1200" dirty="0">
                        <a:solidFill>
                          <a:schemeClr val="tx1"/>
                        </a:solidFill>
                        <a:latin typeface="+mn-lt"/>
                        <a:ea typeface="+mn-ea"/>
                        <a:cs typeface="+mn-cs"/>
                      </a:endParaRPr>
                    </a:p>
                  </a:txBody>
                  <a:tcPr/>
                </a:tc>
                <a:extLst>
                  <a:ext uri="{0D108BD9-81ED-4DB2-BD59-A6C34878D82A}">
                    <a16:rowId xmlns:a16="http://schemas.microsoft.com/office/drawing/2014/main" val="2018089855"/>
                  </a:ext>
                </a:extLst>
              </a:tr>
            </a:tbl>
          </a:graphicData>
        </a:graphic>
      </p:graphicFrame>
    </p:spTree>
    <p:extLst>
      <p:ext uri="{BB962C8B-B14F-4D97-AF65-F5344CB8AC3E}">
        <p14:creationId xmlns:p14="http://schemas.microsoft.com/office/powerpoint/2010/main" val="1952128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9681" y="1117373"/>
            <a:ext cx="11532637" cy="4629511"/>
          </a:xfrm>
          <a:noFill/>
        </p:spPr>
        <p:txBody>
          <a:bodyPr anchor="t" anchorCtr="0">
            <a:normAutofit/>
          </a:bodyPr>
          <a:lstStyle/>
          <a:p>
            <a:r>
              <a:rPr lang="fr-LU" dirty="0" smtClean="0"/>
              <a:t>suivant </a:t>
            </a:r>
            <a:r>
              <a:rPr lang="fr-LU" dirty="0"/>
              <a:t>les CONDITIONS GÉNÉRALES régissant les conventions visées par les articles 11 et 12 de la loi modifiée du 8 septembre 1998 réglant les relations entre l’Etat et les organismes œuvrant dans les domaines social, familial et thérapeutique pour les années 2017 à </a:t>
            </a:r>
            <a:r>
              <a:rPr lang="fr-LU" dirty="0" smtClean="0"/>
              <a:t>2019.</a:t>
            </a:r>
          </a:p>
          <a:p>
            <a:endParaRPr lang="fr-LU" b="1" u="sng" dirty="0" smtClean="0"/>
          </a:p>
          <a:p>
            <a:r>
              <a:rPr lang="fr-LU" b="1" u="sng" dirty="0" smtClean="0"/>
              <a:t>1.1 Intégration </a:t>
            </a:r>
            <a:r>
              <a:rPr lang="fr-LU" b="1" u="sng" dirty="0"/>
              <a:t>verticale de la Cellule Infrastructure ASFT (CIA</a:t>
            </a:r>
            <a:r>
              <a:rPr lang="fr-LU" b="1" u="sng" dirty="0" smtClean="0"/>
              <a:t>)</a:t>
            </a:r>
          </a:p>
          <a:p>
            <a:pPr lvl="0" algn="l"/>
            <a:r>
              <a:rPr lang="en-US" dirty="0" smtClean="0">
                <a:solidFill>
                  <a:schemeClr val="bg1"/>
                </a:solidFill>
              </a:rPr>
              <a:t>Sect</a:t>
            </a:r>
            <a:endParaRPr lang="en-US" dirty="0">
              <a:solidFill>
                <a:schemeClr val="bg1"/>
              </a:solidFill>
            </a:endParaRPr>
          </a:p>
        </p:txBody>
      </p:sp>
      <p:sp>
        <p:nvSpPr>
          <p:cNvPr id="4" name="Date Placeholder 3"/>
          <p:cNvSpPr>
            <a:spLocks noGrp="1"/>
          </p:cNvSpPr>
          <p:nvPr>
            <p:ph type="dt" sz="half" idx="10"/>
          </p:nvPr>
        </p:nvSpPr>
        <p:spPr/>
        <p:txBody>
          <a:bodyPr/>
          <a:lstStyle/>
          <a:p>
            <a:r>
              <a:rPr lang="lb-LU" dirty="0" smtClean="0"/>
              <a:t>5/01/2018            </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2</a:t>
            </a:fld>
            <a:endParaRPr lang="en-US"/>
          </a:p>
        </p:txBody>
      </p:sp>
      <p:sp>
        <p:nvSpPr>
          <p:cNvPr id="7" name="TextBox 6"/>
          <p:cNvSpPr txBox="1"/>
          <p:nvPr/>
        </p:nvSpPr>
        <p:spPr>
          <a:xfrm>
            <a:off x="2682815" y="30778"/>
            <a:ext cx="9509184" cy="816698"/>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pPr algn="ctr"/>
            <a:r>
              <a:rPr lang="fr-LU" sz="2000" b="1" u="sng" dirty="0" smtClean="0"/>
              <a:t>1. Procédure quant à la participation </a:t>
            </a:r>
            <a:r>
              <a:rPr lang="fr-LU" sz="2000" b="1" u="sng" dirty="0"/>
              <a:t>de l’Etat aux frais </a:t>
            </a:r>
            <a:r>
              <a:rPr lang="fr-LU" sz="2000" b="1" u="sng" dirty="0" smtClean="0"/>
              <a:t>relatifs aux équipements</a:t>
            </a:r>
            <a:endParaRPr lang="lb-LU" sz="2000" dirty="0"/>
          </a:p>
        </p:txBody>
      </p:sp>
      <p:graphicFrame>
        <p:nvGraphicFramePr>
          <p:cNvPr id="10" name="Content Placeholder 3"/>
          <p:cNvGraphicFramePr>
            <a:graphicFrameLocks/>
          </p:cNvGraphicFramePr>
          <p:nvPr>
            <p:extLst>
              <p:ext uri="{D42A27DB-BD31-4B8C-83A1-F6EECF244321}">
                <p14:modId xmlns:p14="http://schemas.microsoft.com/office/powerpoint/2010/main" val="2495638484"/>
              </p:ext>
            </p:extLst>
          </p:nvPr>
        </p:nvGraphicFramePr>
        <p:xfrm>
          <a:off x="2937726" y="3091570"/>
          <a:ext cx="7482840" cy="35335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smtClean="0"/>
              <a:t>Cellule Infrastructures ASFT  -  Luc Wener</a:t>
            </a:r>
            <a:endParaRPr lang="en-US" dirty="0"/>
          </a:p>
        </p:txBody>
      </p:sp>
    </p:spTree>
    <p:extLst>
      <p:ext uri="{BB962C8B-B14F-4D97-AF65-F5344CB8AC3E}">
        <p14:creationId xmlns:p14="http://schemas.microsoft.com/office/powerpoint/2010/main" val="3350111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b-LU" dirty="0"/>
              <a:t>5/01/2018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3</a:t>
            </a:fld>
            <a:endParaRPr lang="en-US"/>
          </a:p>
        </p:txBody>
      </p:sp>
      <p:sp>
        <p:nvSpPr>
          <p:cNvPr id="7" name="TextBox 6"/>
          <p:cNvSpPr txBox="1"/>
          <p:nvPr/>
        </p:nvSpPr>
        <p:spPr>
          <a:xfrm>
            <a:off x="2682817" y="0"/>
            <a:ext cx="9509183" cy="878254"/>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r>
              <a:rPr lang="fr-LU" sz="2400" b="1" u="sng" dirty="0" smtClean="0"/>
              <a:t>1.2 Missions </a:t>
            </a:r>
            <a:r>
              <a:rPr lang="fr-LU" sz="2400" b="1" u="sng" dirty="0"/>
              <a:t>et compétences des différents acteurs</a:t>
            </a:r>
            <a:endParaRPr lang="en-US" sz="2400" dirty="0"/>
          </a:p>
        </p:txBody>
      </p:sp>
      <p:graphicFrame>
        <p:nvGraphicFramePr>
          <p:cNvPr id="9" name="Diagram 8"/>
          <p:cNvGraphicFramePr/>
          <p:nvPr>
            <p:extLst>
              <p:ext uri="{D42A27DB-BD31-4B8C-83A1-F6EECF244321}">
                <p14:modId xmlns:p14="http://schemas.microsoft.com/office/powerpoint/2010/main" val="1082091562"/>
              </p:ext>
            </p:extLst>
          </p:nvPr>
        </p:nvGraphicFramePr>
        <p:xfrm>
          <a:off x="4042092" y="1362075"/>
          <a:ext cx="3571875" cy="3635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p:cNvGraphicFramePr/>
          <p:nvPr>
            <p:extLst>
              <p:ext uri="{D42A27DB-BD31-4B8C-83A1-F6EECF244321}">
                <p14:modId xmlns:p14="http://schemas.microsoft.com/office/powerpoint/2010/main" val="2108968729"/>
              </p:ext>
            </p:extLst>
          </p:nvPr>
        </p:nvGraphicFramePr>
        <p:xfrm>
          <a:off x="7777944" y="3582987"/>
          <a:ext cx="2543175" cy="28289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Diagram 10"/>
          <p:cNvGraphicFramePr/>
          <p:nvPr>
            <p:extLst>
              <p:ext uri="{D42A27DB-BD31-4B8C-83A1-F6EECF244321}">
                <p14:modId xmlns:p14="http://schemas.microsoft.com/office/powerpoint/2010/main" val="2340229897"/>
              </p:ext>
            </p:extLst>
          </p:nvPr>
        </p:nvGraphicFramePr>
        <p:xfrm>
          <a:off x="1469442" y="933479"/>
          <a:ext cx="1762760" cy="15290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2" name="Left-Right Arrow 11"/>
          <p:cNvSpPr/>
          <p:nvPr/>
        </p:nvSpPr>
        <p:spPr>
          <a:xfrm rot="1682747">
            <a:off x="6785536" y="4156467"/>
            <a:ext cx="1523017" cy="322580"/>
          </a:xfrm>
          <a:prstGeom prst="lef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lb-LU"/>
          </a:p>
        </p:txBody>
      </p:sp>
      <p:sp>
        <p:nvSpPr>
          <p:cNvPr id="13" name="Text Box 21"/>
          <p:cNvSpPr txBox="1"/>
          <p:nvPr/>
        </p:nvSpPr>
        <p:spPr>
          <a:xfrm>
            <a:off x="3132284" y="1557472"/>
            <a:ext cx="1524635" cy="269875"/>
          </a:xfrm>
          <a:prstGeom prst="rect">
            <a:avLst/>
          </a:prstGeom>
          <a:solidFill>
            <a:schemeClr val="lt1"/>
          </a:solidFill>
          <a:ln w="6350">
            <a:solidFill>
              <a:schemeClr val="accent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lb-LU" sz="110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Transmission demande</a:t>
            </a:r>
            <a:endParaRPr lang="lb-L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22"/>
          <p:cNvSpPr txBox="1"/>
          <p:nvPr/>
        </p:nvSpPr>
        <p:spPr>
          <a:xfrm>
            <a:off x="2012395" y="2567582"/>
            <a:ext cx="1492250" cy="288290"/>
          </a:xfrm>
          <a:prstGeom prst="rect">
            <a:avLst/>
          </a:prstGeom>
          <a:solidFill>
            <a:schemeClr val="lt1"/>
          </a:solidFill>
          <a:ln w="6350">
            <a:solidFill>
              <a:schemeClr val="accent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lb-LU" sz="1100" dirty="0" err="1">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Transmission</a:t>
            </a:r>
            <a:r>
              <a:rPr lang="lb-LU" sz="1100" dirty="0">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 </a:t>
            </a:r>
            <a:r>
              <a:rPr lang="lb-LU" sz="1100" dirty="0" err="1">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décision</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ight Arrow 14"/>
          <p:cNvSpPr/>
          <p:nvPr/>
        </p:nvSpPr>
        <p:spPr>
          <a:xfrm rot="1674639">
            <a:off x="2949034" y="2051117"/>
            <a:ext cx="1251055" cy="230617"/>
          </a:xfrm>
          <a:prstGeom prst="rightArrow">
            <a:avLst>
              <a:gd name="adj1" fmla="val 45801"/>
              <a:gd name="adj2" fmla="val 50000"/>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lb-LU"/>
          </a:p>
        </p:txBody>
      </p:sp>
      <p:sp>
        <p:nvSpPr>
          <p:cNvPr id="16" name="Right Arrow 15"/>
          <p:cNvSpPr/>
          <p:nvPr/>
        </p:nvSpPr>
        <p:spPr>
          <a:xfrm rot="12481577">
            <a:off x="2813604" y="2321541"/>
            <a:ext cx="1269646" cy="221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lb-LU"/>
          </a:p>
        </p:txBody>
      </p:sp>
      <p:sp>
        <p:nvSpPr>
          <p:cNvPr id="17" name="Text Box 26"/>
          <p:cNvSpPr txBox="1"/>
          <p:nvPr/>
        </p:nvSpPr>
        <p:spPr>
          <a:xfrm>
            <a:off x="7311558" y="3573445"/>
            <a:ext cx="1376680" cy="433705"/>
          </a:xfrm>
          <a:prstGeom prst="rect">
            <a:avLst/>
          </a:prstGeom>
          <a:ln/>
        </p:spPr>
        <p:style>
          <a:lnRef idx="3">
            <a:schemeClr val="lt1"/>
          </a:lnRef>
          <a:fillRef idx="1">
            <a:schemeClr val="accent1"/>
          </a:fillRef>
          <a:effectRef idx="1">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lb-LU" sz="1100" dirty="0" err="1">
                <a:solidFill>
                  <a:srgbClr val="FFFFFF"/>
                </a:solidFill>
                <a:effectLst/>
                <a:ea typeface="Calibri" panose="020F0502020204030204" pitchFamily="34" charset="0"/>
                <a:cs typeface="Times New Roman" panose="02020603050405020304" pitchFamily="18" charset="0"/>
              </a:rPr>
              <a:t>Concertation</a:t>
            </a:r>
            <a:r>
              <a:rPr lang="lb-LU" sz="1100" dirty="0">
                <a:solidFill>
                  <a:srgbClr val="FFFFFF"/>
                </a:solidFill>
                <a:effectLst/>
                <a:ea typeface="Calibri" panose="020F0502020204030204" pitchFamily="34" charset="0"/>
                <a:cs typeface="Times New Roman" panose="02020603050405020304" pitchFamily="18" charset="0"/>
              </a:rPr>
              <a:t> &amp; </a:t>
            </a:r>
            <a:r>
              <a:rPr lang="lb-LU" sz="1100" dirty="0" err="1">
                <a:solidFill>
                  <a:srgbClr val="FFFFFF"/>
                </a:solidFill>
                <a:effectLst/>
                <a:ea typeface="Calibri" panose="020F0502020204030204" pitchFamily="34" charset="0"/>
                <a:cs typeface="Times New Roman" panose="02020603050405020304" pitchFamily="18" charset="0"/>
              </a:rPr>
              <a:t>communication</a:t>
            </a:r>
            <a:endParaRPr lang="lb-LU" sz="1100" dirty="0">
              <a:effectLst/>
              <a:ea typeface="Calibri" panose="020F0502020204030204" pitchFamily="34" charset="0"/>
              <a:cs typeface="Times New Roman" panose="02020603050405020304" pitchFamily="18" charset="0"/>
            </a:endParaRPr>
          </a:p>
        </p:txBody>
      </p:sp>
      <p:sp>
        <p:nvSpPr>
          <p:cNvPr id="22" name="Footer Placeholder 21"/>
          <p:cNvSpPr>
            <a:spLocks noGrp="1"/>
          </p:cNvSpPr>
          <p:nvPr>
            <p:ph type="ftr" sz="quarter" idx="11"/>
          </p:nvPr>
        </p:nvSpPr>
        <p:spPr/>
        <p:txBody>
          <a:bodyPr/>
          <a:lstStyle/>
          <a:p>
            <a:r>
              <a:rPr lang="en-US" smtClean="0"/>
              <a:t>Cellule Infrastructures ASFT  -  Luc Wener</a:t>
            </a:r>
            <a:endParaRPr lang="en-US" dirty="0"/>
          </a:p>
        </p:txBody>
      </p:sp>
      <p:sp>
        <p:nvSpPr>
          <p:cNvPr id="2" name="Oval 1"/>
          <p:cNvSpPr/>
          <p:nvPr/>
        </p:nvSpPr>
        <p:spPr>
          <a:xfrm>
            <a:off x="2085417" y="4433533"/>
            <a:ext cx="1953183" cy="1846907"/>
          </a:xfrm>
          <a:prstGeom prst="ellipse">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200" u="sng" dirty="0" smtClean="0"/>
              <a:t>N.B</a:t>
            </a:r>
          </a:p>
          <a:p>
            <a:pPr lvl="0"/>
            <a:r>
              <a:rPr lang="en-US" sz="1000" dirty="0" err="1" smtClean="0"/>
              <a:t>En</a:t>
            </a:r>
            <a:r>
              <a:rPr lang="en-US" sz="1000" dirty="0" smtClean="0"/>
              <a:t> </a:t>
            </a:r>
            <a:r>
              <a:rPr lang="en-US" sz="1000" dirty="0" err="1" smtClean="0"/>
              <a:t>cas</a:t>
            </a:r>
            <a:r>
              <a:rPr lang="en-US" sz="1000" dirty="0" smtClean="0"/>
              <a:t> de </a:t>
            </a:r>
            <a:r>
              <a:rPr lang="en-US" sz="1000" dirty="0" err="1" smtClean="0"/>
              <a:t>Propriété</a:t>
            </a:r>
            <a:r>
              <a:rPr lang="en-US" sz="1000" dirty="0" smtClean="0"/>
              <a:t> de </a:t>
            </a:r>
            <a:r>
              <a:rPr lang="en-US" sz="1000" dirty="0" err="1" smtClean="0"/>
              <a:t>l’Etat</a:t>
            </a:r>
            <a:r>
              <a:rPr lang="en-US" sz="1000" dirty="0" smtClean="0"/>
              <a:t>, </a:t>
            </a:r>
            <a:r>
              <a:rPr lang="en-US" sz="1000" dirty="0" err="1" smtClean="0"/>
              <a:t>toute</a:t>
            </a:r>
            <a:r>
              <a:rPr lang="en-US" sz="1000" dirty="0" smtClean="0"/>
              <a:t> </a:t>
            </a:r>
            <a:r>
              <a:rPr lang="en-US" sz="1000" dirty="0" err="1" smtClean="0"/>
              <a:t>demande</a:t>
            </a:r>
            <a:r>
              <a:rPr lang="en-US" sz="1000" dirty="0" smtClean="0"/>
              <a:t> </a:t>
            </a:r>
            <a:r>
              <a:rPr lang="en-US" sz="1000" dirty="0" err="1" smtClean="0"/>
              <a:t>est</a:t>
            </a:r>
            <a:r>
              <a:rPr lang="en-US" sz="1000" dirty="0" smtClean="0"/>
              <a:t>  à </a:t>
            </a:r>
            <a:r>
              <a:rPr lang="en-US" sz="1000" dirty="0" err="1" smtClean="0"/>
              <a:t>adresser</a:t>
            </a:r>
            <a:r>
              <a:rPr lang="en-US" sz="1000" dirty="0" smtClean="0"/>
              <a:t> au </a:t>
            </a:r>
            <a:r>
              <a:rPr lang="en-US" sz="1000" dirty="0" err="1" smtClean="0"/>
              <a:t>Ministère</a:t>
            </a:r>
            <a:r>
              <a:rPr lang="en-US" sz="1000" dirty="0" smtClean="0"/>
              <a:t> de </a:t>
            </a:r>
            <a:r>
              <a:rPr lang="en-US" sz="1000" dirty="0" err="1" smtClean="0"/>
              <a:t>Tutelle</a:t>
            </a:r>
            <a:r>
              <a:rPr lang="en-US" sz="1000" dirty="0" smtClean="0"/>
              <a:t>. </a:t>
            </a:r>
            <a:endParaRPr lang="en-US" sz="1000" dirty="0"/>
          </a:p>
        </p:txBody>
      </p:sp>
      <p:sp>
        <p:nvSpPr>
          <p:cNvPr id="3" name="Right Arrow 2"/>
          <p:cNvSpPr/>
          <p:nvPr/>
        </p:nvSpPr>
        <p:spPr>
          <a:xfrm rot="19003976">
            <a:off x="3883071" y="4355358"/>
            <a:ext cx="551922" cy="2457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b-LU"/>
          </a:p>
        </p:txBody>
      </p:sp>
      <p:sp>
        <p:nvSpPr>
          <p:cNvPr id="5" name="Down Arrow 4"/>
          <p:cNvSpPr/>
          <p:nvPr/>
        </p:nvSpPr>
        <p:spPr>
          <a:xfrm rot="2744513">
            <a:off x="3818269" y="4006502"/>
            <a:ext cx="226050" cy="589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b-LU"/>
          </a:p>
        </p:txBody>
      </p:sp>
      <p:sp>
        <p:nvSpPr>
          <p:cNvPr id="21" name="Circular Arrow 20"/>
          <p:cNvSpPr/>
          <p:nvPr/>
        </p:nvSpPr>
        <p:spPr>
          <a:xfrm>
            <a:off x="1988811" y="4318963"/>
            <a:ext cx="2123312" cy="2031541"/>
          </a:xfrm>
          <a:prstGeom prst="circularArrow">
            <a:avLst>
              <a:gd name="adj1" fmla="val 8049"/>
              <a:gd name="adj2" fmla="val 327528"/>
              <a:gd name="adj3" fmla="val 15736379"/>
              <a:gd name="adj4" fmla="val 16241249"/>
              <a:gd name="adj5" fmla="val 5932"/>
            </a:avLst>
          </a:prstGeom>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sp>
    </p:spTree>
    <p:extLst>
      <p:ext uri="{BB962C8B-B14F-4D97-AF65-F5344CB8AC3E}">
        <p14:creationId xmlns:p14="http://schemas.microsoft.com/office/powerpoint/2010/main" val="3075598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b-LU" dirty="0"/>
              <a:t>5/01/2018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4</a:t>
            </a:fld>
            <a:endParaRPr lang="en-US"/>
          </a:p>
        </p:txBody>
      </p:sp>
      <p:sp>
        <p:nvSpPr>
          <p:cNvPr id="2" name="Rectangle 1"/>
          <p:cNvSpPr/>
          <p:nvPr/>
        </p:nvSpPr>
        <p:spPr>
          <a:xfrm>
            <a:off x="1238283" y="1855935"/>
            <a:ext cx="9551324" cy="2113143"/>
          </a:xfrm>
          <a:prstGeom prst="rect">
            <a:avLst/>
          </a:prstGeom>
        </p:spPr>
        <p:txBody>
          <a:bodyPr wrap="square">
            <a:spAutoFit/>
          </a:bodyPr>
          <a:lstStyle/>
          <a:p>
            <a:pPr marL="285750" indent="-285750" algn="just">
              <a:lnSpc>
                <a:spcPct val="115000"/>
              </a:lnSpc>
              <a:spcAft>
                <a:spcPts val="1000"/>
              </a:spcAft>
              <a:buFont typeface="Arial" panose="020B0604020202020204" pitchFamily="34" charset="0"/>
              <a:buChar char="•"/>
            </a:pPr>
            <a:r>
              <a:rPr lang="fr-LU" dirty="0" smtClean="0"/>
              <a:t>Les </a:t>
            </a:r>
            <a:r>
              <a:rPr lang="fr-LU" dirty="0"/>
              <a:t>frais d’équipement en-dessous de </a:t>
            </a:r>
            <a:r>
              <a:rPr lang="fr-LU" dirty="0" smtClean="0"/>
              <a:t>870 € TTC (prix unitaire) seront </a:t>
            </a:r>
            <a:r>
              <a:rPr lang="fr-LU" dirty="0"/>
              <a:t>dorénavant incorporés dans les frais de fonctionnement des conventions. Les réserves servant à financer l’équipement susmentionné ne seront plus approvisionnées. </a:t>
            </a:r>
            <a:endParaRPr lang="fr-LU" dirty="0" smtClean="0"/>
          </a:p>
          <a:p>
            <a:pPr marL="285750" indent="-285750" algn="just">
              <a:lnSpc>
                <a:spcPct val="115000"/>
              </a:lnSpc>
              <a:spcAft>
                <a:spcPts val="1000"/>
              </a:spcAft>
              <a:buFont typeface="Arial" panose="020B0604020202020204" pitchFamily="34" charset="0"/>
              <a:buChar char="•"/>
            </a:pPr>
            <a:r>
              <a:rPr lang="fr-LU" dirty="0" smtClean="0">
                <a:solidFill>
                  <a:srgbClr val="000000"/>
                </a:solidFill>
                <a:ea typeface="Times New Roman" panose="02020603050405020304" pitchFamily="18" charset="0"/>
              </a:rPr>
              <a:t>Les </a:t>
            </a:r>
            <a:r>
              <a:rPr lang="fr-LU" dirty="0">
                <a:solidFill>
                  <a:srgbClr val="000000"/>
                </a:solidFill>
                <a:ea typeface="Times New Roman" panose="02020603050405020304" pitchFamily="18" charset="0"/>
              </a:rPr>
              <a:t>frais d’équipement en-dessous de </a:t>
            </a:r>
            <a:r>
              <a:rPr lang="fr-LU" dirty="0" smtClean="0">
                <a:solidFill>
                  <a:srgbClr val="000000"/>
                </a:solidFill>
                <a:ea typeface="Times New Roman" panose="02020603050405020304" pitchFamily="18" charset="0"/>
              </a:rPr>
              <a:t>870 € TTC</a:t>
            </a:r>
            <a:r>
              <a:rPr lang="fr-LU" dirty="0"/>
              <a:t> (prix unitaire)</a:t>
            </a:r>
            <a:r>
              <a:rPr lang="fr-LU" dirty="0" smtClean="0">
                <a:solidFill>
                  <a:srgbClr val="000000"/>
                </a:solidFill>
                <a:ea typeface="Times New Roman" panose="02020603050405020304" pitchFamily="18" charset="0"/>
              </a:rPr>
              <a:t> </a:t>
            </a:r>
            <a:r>
              <a:rPr lang="fr-LU" dirty="0">
                <a:solidFill>
                  <a:srgbClr val="000000"/>
                </a:solidFill>
                <a:ea typeface="Times New Roman" panose="02020603050405020304" pitchFamily="18" charset="0"/>
              </a:rPr>
              <a:t>seront financés par le biais de cette réserve jusqu’à la liquidation totale. Après la liquidation totale ils seront à ajouter aux frais de fonctionnement des conventions. </a:t>
            </a:r>
            <a:endParaRPr lang="lb-LU" dirty="0">
              <a:effectLst/>
            </a:endParaRPr>
          </a:p>
        </p:txBody>
      </p:sp>
      <p:sp>
        <p:nvSpPr>
          <p:cNvPr id="18" name="TextBox 17"/>
          <p:cNvSpPr txBox="1"/>
          <p:nvPr/>
        </p:nvSpPr>
        <p:spPr>
          <a:xfrm>
            <a:off x="2682814" y="0"/>
            <a:ext cx="9509185" cy="878254"/>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r>
              <a:rPr lang="fr-LU" sz="2400" b="1" u="sng" dirty="0" smtClean="0"/>
              <a:t>2. </a:t>
            </a:r>
            <a:r>
              <a:rPr lang="fr-LU" sz="2400" b="1" u="sng" dirty="0"/>
              <a:t>Procédure concernant les frais d’équipement en-dessous de </a:t>
            </a:r>
            <a:r>
              <a:rPr lang="fr-LU" sz="2400" b="1" u="sng" dirty="0" smtClean="0"/>
              <a:t>870 € TTC:</a:t>
            </a:r>
            <a:endParaRPr lang="lb-LU" sz="2400" dirty="0"/>
          </a:p>
        </p:txBody>
      </p:sp>
      <p:sp>
        <p:nvSpPr>
          <p:cNvPr id="3" name="Footer Placeholder 2"/>
          <p:cNvSpPr>
            <a:spLocks noGrp="1"/>
          </p:cNvSpPr>
          <p:nvPr>
            <p:ph type="ftr" sz="quarter" idx="11"/>
          </p:nvPr>
        </p:nvSpPr>
        <p:spPr/>
        <p:txBody>
          <a:bodyPr/>
          <a:lstStyle/>
          <a:p>
            <a:r>
              <a:rPr lang="en-US" smtClean="0"/>
              <a:t>Cellule Infrastructures ASFT  -  Luc Wener</a:t>
            </a:r>
            <a:endParaRPr lang="en-US" dirty="0"/>
          </a:p>
        </p:txBody>
      </p:sp>
    </p:spTree>
    <p:extLst>
      <p:ext uri="{BB962C8B-B14F-4D97-AF65-F5344CB8AC3E}">
        <p14:creationId xmlns:p14="http://schemas.microsoft.com/office/powerpoint/2010/main" val="2208095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b-LU" dirty="0"/>
              <a:t>5/01/2018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5</a:t>
            </a:fld>
            <a:endParaRPr lang="en-US"/>
          </a:p>
        </p:txBody>
      </p:sp>
      <p:sp>
        <p:nvSpPr>
          <p:cNvPr id="18" name="TextBox 17"/>
          <p:cNvSpPr txBox="1"/>
          <p:nvPr/>
        </p:nvSpPr>
        <p:spPr>
          <a:xfrm>
            <a:off x="2682814" y="0"/>
            <a:ext cx="9509185" cy="878254"/>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pPr lvl="0"/>
            <a:r>
              <a:rPr lang="fr-LU" sz="2400" b="1" u="sng" dirty="0" smtClean="0"/>
              <a:t>3. </a:t>
            </a:r>
            <a:r>
              <a:rPr lang="fr-LU" sz="2400" b="1" u="sng" dirty="0"/>
              <a:t>Procédure concernant les frais relatifs:</a:t>
            </a:r>
            <a:endParaRPr lang="lb-LU" sz="2400" dirty="0"/>
          </a:p>
        </p:txBody>
      </p:sp>
      <p:sp>
        <p:nvSpPr>
          <p:cNvPr id="3" name="Rectangle 2"/>
          <p:cNvSpPr/>
          <p:nvPr/>
        </p:nvSpPr>
        <p:spPr>
          <a:xfrm>
            <a:off x="978131" y="1159314"/>
            <a:ext cx="8107680" cy="981423"/>
          </a:xfrm>
          <a:prstGeom prst="rect">
            <a:avLst/>
          </a:prstGeom>
        </p:spPr>
        <p:txBody>
          <a:bodyPr wrap="square">
            <a:spAutoFit/>
          </a:bodyPr>
          <a:lstStyle/>
          <a:p>
            <a:pPr marL="285750" lvl="0" indent="-285750">
              <a:lnSpc>
                <a:spcPct val="107000"/>
              </a:lnSpc>
              <a:spcAft>
                <a:spcPts val="0"/>
              </a:spcAft>
              <a:buFont typeface="Arial" panose="020B0604020202020204" pitchFamily="34" charset="0"/>
              <a:buChar char="•"/>
            </a:pPr>
            <a:r>
              <a:rPr lang="fr-LU" b="1" i="1" dirty="0" smtClean="0">
                <a:latin typeface="Calibri" panose="020F0502020204030204" pitchFamily="34" charset="0"/>
                <a:ea typeface="Calibri" panose="020F0502020204030204" pitchFamily="34" charset="0"/>
                <a:cs typeface="Times New Roman" panose="02020603050405020304" pitchFamily="18" charset="0"/>
              </a:rPr>
              <a:t>à </a:t>
            </a:r>
            <a:r>
              <a:rPr lang="fr-LU" b="1" i="1" dirty="0">
                <a:latin typeface="Calibri" panose="020F0502020204030204" pitchFamily="34" charset="0"/>
                <a:ea typeface="Calibri" panose="020F0502020204030204" pitchFamily="34" charset="0"/>
                <a:cs typeface="Times New Roman" panose="02020603050405020304" pitchFamily="18" charset="0"/>
              </a:rPr>
              <a:t>l’acquisition du 1</a:t>
            </a:r>
            <a:r>
              <a:rPr lang="fr-LU" b="1" i="1" baseline="30000" dirty="0">
                <a:latin typeface="Calibri" panose="020F0502020204030204" pitchFamily="34" charset="0"/>
                <a:ea typeface="Calibri" panose="020F0502020204030204" pitchFamily="34" charset="0"/>
                <a:cs typeface="Times New Roman" panose="02020603050405020304" pitchFamily="18" charset="0"/>
              </a:rPr>
              <a:t>er</a:t>
            </a:r>
            <a:r>
              <a:rPr lang="fr-LU" b="1" i="1" dirty="0">
                <a:latin typeface="Calibri" panose="020F0502020204030204" pitchFamily="34" charset="0"/>
                <a:ea typeface="Calibri" panose="020F0502020204030204" pitchFamily="34" charset="0"/>
                <a:cs typeface="Times New Roman" panose="02020603050405020304" pitchFamily="18" charset="0"/>
              </a:rPr>
              <a:t>  Équipement (&gt;</a:t>
            </a:r>
            <a:r>
              <a:rPr lang="fr-LU" b="1" i="1" dirty="0" smtClean="0">
                <a:latin typeface="Calibri" panose="020F0502020204030204" pitchFamily="34" charset="0"/>
                <a:ea typeface="Calibri" panose="020F0502020204030204" pitchFamily="34" charset="0"/>
                <a:cs typeface="Times New Roman" panose="02020603050405020304" pitchFamily="18" charset="0"/>
              </a:rPr>
              <a:t>870 € TTC; prix unitaire)</a:t>
            </a:r>
            <a:endParaRPr lang="lb-LU" sz="1600" b="1"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fr-LU" b="1" i="1" dirty="0" smtClean="0">
                <a:latin typeface="Calibri" panose="020F0502020204030204" pitchFamily="34" charset="0"/>
                <a:ea typeface="Calibri" panose="020F0502020204030204" pitchFamily="34" charset="0"/>
                <a:cs typeface="Times New Roman" panose="02020603050405020304" pitchFamily="18" charset="0"/>
              </a:rPr>
              <a:t>à </a:t>
            </a:r>
            <a:r>
              <a:rPr lang="fr-LU" b="1" i="1" dirty="0">
                <a:latin typeface="Calibri" panose="020F0502020204030204" pitchFamily="34" charset="0"/>
                <a:ea typeface="Calibri" panose="020F0502020204030204" pitchFamily="34" charset="0"/>
                <a:cs typeface="Times New Roman" panose="02020603050405020304" pitchFamily="18" charset="0"/>
              </a:rPr>
              <a:t>l’entretien, à la rénovation, la réparation et la remise en état des bâtiments</a:t>
            </a:r>
            <a:endParaRPr lang="lb-LU" sz="1600" b="1"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fr-LU" b="1" i="1" dirty="0" smtClean="0">
                <a:latin typeface="Calibri" panose="020F0502020204030204" pitchFamily="34" charset="0"/>
                <a:ea typeface="Calibri" panose="020F0502020204030204" pitchFamily="34" charset="0"/>
                <a:cs typeface="Times New Roman" panose="02020603050405020304" pitchFamily="18" charset="0"/>
              </a:rPr>
              <a:t>la </a:t>
            </a:r>
            <a:r>
              <a:rPr lang="fr-LU" b="1" i="1" dirty="0">
                <a:latin typeface="Calibri" panose="020F0502020204030204" pitchFamily="34" charset="0"/>
                <a:ea typeface="Calibri" panose="020F0502020204030204" pitchFamily="34" charset="0"/>
                <a:cs typeface="Times New Roman" panose="02020603050405020304" pitchFamily="18" charset="0"/>
              </a:rPr>
              <a:t>mise en sécurité et la mise en conformité des bâtiments</a:t>
            </a:r>
            <a:endParaRPr lang="lb-LU" sz="16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47848643"/>
              </p:ext>
            </p:extLst>
          </p:nvPr>
        </p:nvGraphicFramePr>
        <p:xfrm>
          <a:off x="978131" y="2421797"/>
          <a:ext cx="9263149" cy="4237448"/>
        </p:xfrm>
        <a:graphic>
          <a:graphicData uri="http://schemas.openxmlformats.org/drawingml/2006/table">
            <a:tbl>
              <a:tblPr firstRow="1" firstCol="1" bandRow="1"/>
              <a:tblGrid>
                <a:gridCol w="9263149">
                  <a:extLst>
                    <a:ext uri="{9D8B030D-6E8A-4147-A177-3AD203B41FA5}">
                      <a16:colId xmlns:a16="http://schemas.microsoft.com/office/drawing/2014/main" val="1912451983"/>
                    </a:ext>
                  </a:extLst>
                </a:gridCol>
              </a:tblGrid>
              <a:tr h="0">
                <a:tc>
                  <a:txBody>
                    <a:bodyPr/>
                    <a:lstStyle/>
                    <a:p>
                      <a:pPr>
                        <a:lnSpc>
                          <a:spcPct val="107000"/>
                        </a:lnSpc>
                        <a:spcAft>
                          <a:spcPts val="0"/>
                        </a:spcAft>
                      </a:pPr>
                      <a:r>
                        <a:rPr lang="fr-LU" sz="1400" b="1" dirty="0" smtClean="0">
                          <a:effectLst/>
                          <a:latin typeface="Calibri" panose="020F0502020204030204" pitchFamily="34" charset="0"/>
                          <a:ea typeface="Calibri" panose="020F0502020204030204" pitchFamily="34" charset="0"/>
                          <a:cs typeface="Times New Roman" panose="02020603050405020304" pitchFamily="18" charset="0"/>
                        </a:rPr>
                        <a:t>3.1</a:t>
                      </a:r>
                      <a:r>
                        <a:rPr lang="fr-LU" sz="14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LU" sz="1400" b="1" dirty="0" smtClean="0">
                          <a:effectLst/>
                          <a:latin typeface="Calibri" panose="020F0502020204030204" pitchFamily="34" charset="0"/>
                          <a:ea typeface="Calibri" panose="020F0502020204030204" pitchFamily="34" charset="0"/>
                          <a:cs typeface="Times New Roman" panose="02020603050405020304" pitchFamily="18" charset="0"/>
                        </a:rPr>
                        <a:t>Demande </a:t>
                      </a:r>
                      <a:r>
                        <a:rPr lang="fr-LU" sz="1400" b="1" dirty="0">
                          <a:effectLst/>
                          <a:latin typeface="Calibri" panose="020F0502020204030204" pitchFamily="34" charset="0"/>
                          <a:ea typeface="Calibri" panose="020F0502020204030204" pitchFamily="34" charset="0"/>
                          <a:cs typeface="Times New Roman" panose="02020603050405020304" pitchFamily="18" charset="0"/>
                        </a:rPr>
                        <a:t>d’aide financière</a:t>
                      </a:r>
                      <a:endParaRPr lang="lb-L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417805"/>
                  </a:ext>
                </a:extLst>
              </a:tr>
              <a:tr h="296320">
                <a:tc>
                  <a:txBody>
                    <a:bodyPr/>
                    <a:lstStyle/>
                    <a:p>
                      <a:pPr>
                        <a:lnSpc>
                          <a:spcPct val="150000"/>
                        </a:lnSpc>
                        <a:spcAft>
                          <a:spcPts val="0"/>
                        </a:spcAft>
                      </a:pPr>
                      <a:r>
                        <a:rPr lang="lb-LU" sz="1200" dirty="0" smtClean="0">
                          <a:effectLst/>
                          <a:latin typeface="Calibri" panose="020F0502020204030204" pitchFamily="34" charset="0"/>
                          <a:ea typeface="Calibri" panose="020F0502020204030204" pitchFamily="34" charset="0"/>
                          <a:cs typeface="Times New Roman" panose="02020603050405020304" pitchFamily="18" charset="0"/>
                        </a:rPr>
                        <a:t>a)   </a:t>
                      </a:r>
                      <a:r>
                        <a:rPr lang="lb-LU"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dirty="0" smtClean="0">
                          <a:effectLst/>
                          <a:latin typeface="Calibri" panose="020F0502020204030204" pitchFamily="34" charset="0"/>
                          <a:ea typeface="Calibri" panose="020F0502020204030204" pitchFamily="34" charset="0"/>
                          <a:cs typeface="Times New Roman" panose="02020603050405020304" pitchFamily="18" charset="0"/>
                        </a:rPr>
                        <a:t>Relevé</a:t>
                      </a:r>
                      <a:r>
                        <a:rPr lang="lb-LU" sz="1200" baseline="0" dirty="0" smtClean="0">
                          <a:effectLst/>
                          <a:latin typeface="Calibri" panose="020F0502020204030204" pitchFamily="34" charset="0"/>
                          <a:ea typeface="Calibri" panose="020F0502020204030204" pitchFamily="34" charset="0"/>
                          <a:cs typeface="Times New Roman" panose="02020603050405020304" pitchFamily="18" charset="0"/>
                        </a:rPr>
                        <a:t> avec les offres (Annexe B)</a:t>
                      </a:r>
                      <a:endParaRPr lang="lb-L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91384"/>
                  </a:ext>
                </a:extLst>
              </a:tr>
              <a:tr h="0">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b)    Le </a:t>
                      </a:r>
                      <a:r>
                        <a:rPr lang="fr-LU" sz="1200" dirty="0">
                          <a:effectLst/>
                          <a:latin typeface="Calibri" panose="020F0502020204030204" pitchFamily="34" charset="0"/>
                          <a:ea typeface="Calibri" panose="020F0502020204030204" pitchFamily="34" charset="0"/>
                          <a:cs typeface="Times New Roman" panose="02020603050405020304" pitchFamily="18" charset="0"/>
                        </a:rPr>
                        <a:t>nombre correct des devis nécessaires pour une demande d’aide financière doit être respecté, à savoir:</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lb-LU" sz="1200" b="1" dirty="0">
                          <a:effectLst/>
                          <a:latin typeface="Calibri" panose="020F0502020204030204" pitchFamily="34" charset="0"/>
                          <a:ea typeface="Calibri" panose="020F0502020204030204" pitchFamily="34" charset="0"/>
                          <a:cs typeface="Times New Roman" panose="02020603050405020304" pitchFamily="18" charset="0"/>
                        </a:rPr>
                        <a:t>1 </a:t>
                      </a:r>
                      <a:r>
                        <a:rPr lang="lb-LU" sz="1200" b="1" dirty="0" err="1">
                          <a:effectLst/>
                          <a:latin typeface="Calibri" panose="020F0502020204030204" pitchFamily="34" charset="0"/>
                          <a:ea typeface="Calibri" panose="020F0502020204030204" pitchFamily="34" charset="0"/>
                          <a:cs typeface="Times New Roman" panose="02020603050405020304" pitchFamily="18" charset="0"/>
                        </a:rPr>
                        <a:t>devis</a:t>
                      </a:r>
                      <a:r>
                        <a:rPr lang="lb-LU" sz="1200" b="1" dirty="0">
                          <a:effectLst/>
                          <a:latin typeface="Calibri" panose="020F0502020204030204" pitchFamily="34" charset="0"/>
                          <a:ea typeface="Calibri" panose="020F0502020204030204" pitchFamily="34" charset="0"/>
                          <a:cs typeface="Times New Roman" panose="02020603050405020304" pitchFamily="18" charset="0"/>
                        </a:rPr>
                        <a:t> pour ≤</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8.000 €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lb-LU" sz="1200" b="1" dirty="0">
                          <a:effectLst/>
                          <a:latin typeface="Calibri" panose="020F0502020204030204" pitchFamily="34" charset="0"/>
                          <a:ea typeface="Calibri" panose="020F0502020204030204" pitchFamily="34" charset="0"/>
                          <a:cs typeface="Times New Roman" panose="02020603050405020304" pitchFamily="18" charset="0"/>
                        </a:rPr>
                        <a:t>2 </a:t>
                      </a:r>
                      <a:r>
                        <a:rPr lang="lb-LU" sz="1200" b="1" dirty="0" err="1">
                          <a:effectLst/>
                          <a:latin typeface="Calibri" panose="020F0502020204030204" pitchFamily="34" charset="0"/>
                          <a:ea typeface="Calibri" panose="020F0502020204030204" pitchFamily="34" charset="0"/>
                          <a:cs typeface="Times New Roman" panose="02020603050405020304" pitchFamily="18" charset="0"/>
                        </a:rPr>
                        <a:t>devis</a:t>
                      </a:r>
                      <a:r>
                        <a:rPr lang="lb-LU" sz="1200" b="1" dirty="0">
                          <a:effectLst/>
                          <a:latin typeface="Calibri" panose="020F0502020204030204" pitchFamily="34" charset="0"/>
                          <a:ea typeface="Calibri" panose="020F0502020204030204" pitchFamily="34" charset="0"/>
                          <a:cs typeface="Times New Roman" panose="02020603050405020304" pitchFamily="18" charset="0"/>
                        </a:rPr>
                        <a:t> pour &gt;</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8.000 € </a:t>
                      </a:r>
                      <a:r>
                        <a:rPr lang="lb-LU" sz="1200" b="1" dirty="0">
                          <a:effectLst/>
                          <a:latin typeface="Calibri" panose="020F0502020204030204" pitchFamily="34" charset="0"/>
                          <a:ea typeface="Calibri" panose="020F0502020204030204" pitchFamily="34" charset="0"/>
                          <a:cs typeface="Times New Roman" panose="02020603050405020304" pitchFamily="18" charset="0"/>
                        </a:rPr>
                        <a:t>et ≤</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20.000 €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lb-LU" sz="1200" b="1" dirty="0">
                          <a:effectLst/>
                          <a:latin typeface="Calibri" panose="020F0502020204030204" pitchFamily="34" charset="0"/>
                          <a:ea typeface="Calibri" panose="020F0502020204030204" pitchFamily="34" charset="0"/>
                          <a:cs typeface="Times New Roman" panose="02020603050405020304" pitchFamily="18" charset="0"/>
                        </a:rPr>
                        <a:t>3 </a:t>
                      </a:r>
                      <a:r>
                        <a:rPr lang="lb-LU" sz="1200" b="1" dirty="0" err="1">
                          <a:effectLst/>
                          <a:latin typeface="Calibri" panose="020F0502020204030204" pitchFamily="34" charset="0"/>
                          <a:ea typeface="Calibri" panose="020F0502020204030204" pitchFamily="34" charset="0"/>
                          <a:cs typeface="Times New Roman" panose="02020603050405020304" pitchFamily="18" charset="0"/>
                        </a:rPr>
                        <a:t>devis</a:t>
                      </a:r>
                      <a:r>
                        <a:rPr lang="lb-LU" sz="1200" b="1" dirty="0">
                          <a:effectLst/>
                          <a:latin typeface="Calibri" panose="020F0502020204030204" pitchFamily="34" charset="0"/>
                          <a:ea typeface="Calibri" panose="020F0502020204030204" pitchFamily="34" charset="0"/>
                          <a:cs typeface="Times New Roman" panose="02020603050405020304" pitchFamily="18" charset="0"/>
                        </a:rPr>
                        <a:t> pour &gt;</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20.000 € </a:t>
                      </a:r>
                      <a:r>
                        <a:rPr lang="lb-LU" sz="1200" b="1" dirty="0">
                          <a:effectLst/>
                          <a:latin typeface="Calibri" panose="020F0502020204030204" pitchFamily="34" charset="0"/>
                          <a:ea typeface="Calibri" panose="020F0502020204030204" pitchFamily="34" charset="0"/>
                          <a:cs typeface="Times New Roman" panose="02020603050405020304" pitchFamily="18" charset="0"/>
                        </a:rPr>
                        <a:t>et ≤</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55.000 €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0000"/>
                        </a:lnSpc>
                        <a:spcAft>
                          <a:spcPts val="0"/>
                        </a:spcAft>
                      </a:pPr>
                      <a:r>
                        <a:rPr lang="lb-LU" sz="1200" i="1" dirty="0">
                          <a:effectLst/>
                          <a:latin typeface="Calibri" panose="020F0502020204030204" pitchFamily="34" charset="0"/>
                          <a:ea typeface="Calibri" panose="020F0502020204030204" pitchFamily="34" charset="0"/>
                          <a:cs typeface="Times New Roman" panose="02020603050405020304" pitchFamily="18" charset="0"/>
                        </a:rPr>
                        <a:t>(</a:t>
                      </a:r>
                      <a:r>
                        <a:rPr lang="lb-LU" sz="1200" i="1" dirty="0" err="1">
                          <a:effectLst/>
                          <a:latin typeface="Calibri" panose="020F0502020204030204" pitchFamily="34" charset="0"/>
                          <a:ea typeface="Calibri" panose="020F0502020204030204" pitchFamily="34" charset="0"/>
                          <a:cs typeface="Times New Roman" panose="02020603050405020304" pitchFamily="18" charset="0"/>
                        </a:rPr>
                        <a:t>prix</a:t>
                      </a:r>
                      <a:r>
                        <a:rPr lang="lb-LU" sz="1200" i="1" dirty="0">
                          <a:effectLst/>
                          <a:latin typeface="Calibri" panose="020F0502020204030204" pitchFamily="34" charset="0"/>
                          <a:ea typeface="Calibri" panose="020F0502020204030204" pitchFamily="34" charset="0"/>
                          <a:cs typeface="Times New Roman" panose="02020603050405020304" pitchFamily="18" charset="0"/>
                        </a:rPr>
                        <a:t> unitaire </a:t>
                      </a:r>
                      <a:r>
                        <a:rPr lang="lb-LU" sz="1200" i="1" dirty="0" smtClean="0">
                          <a:effectLst/>
                          <a:latin typeface="Calibri" panose="020F0502020204030204" pitchFamily="34" charset="0"/>
                          <a:ea typeface="Calibri" panose="020F0502020204030204" pitchFamily="34" charset="0"/>
                          <a:cs typeface="Times New Roman" panose="02020603050405020304" pitchFamily="18" charset="0"/>
                        </a:rPr>
                        <a:t>HTVA / </a:t>
                      </a:r>
                      <a:r>
                        <a:rPr lang="lb-LU" sz="1200" i="1" dirty="0" err="1" smtClean="0">
                          <a:effectLst/>
                          <a:latin typeface="Calibri" panose="020F0502020204030204" pitchFamily="34" charset="0"/>
                          <a:ea typeface="Calibri" panose="020F0502020204030204" pitchFamily="34" charset="0"/>
                          <a:cs typeface="Times New Roman" panose="02020603050405020304" pitchFamily="18" charset="0"/>
                        </a:rPr>
                        <a:t>prix</a:t>
                      </a:r>
                      <a:r>
                        <a:rPr lang="lb-LU" sz="12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i="1" dirty="0">
                          <a:effectLst/>
                          <a:latin typeface="Calibri" panose="020F0502020204030204" pitchFamily="34" charset="0"/>
                          <a:ea typeface="Calibri" panose="020F0502020204030204" pitchFamily="34" charset="0"/>
                          <a:cs typeface="Times New Roman" panose="02020603050405020304" pitchFamily="18" charset="0"/>
                        </a:rPr>
                        <a:t>par </a:t>
                      </a:r>
                      <a:r>
                        <a:rPr lang="lb-LU" sz="1200" i="1" dirty="0" err="1">
                          <a:effectLst/>
                          <a:latin typeface="Calibri" panose="020F0502020204030204" pitchFamily="34" charset="0"/>
                          <a:ea typeface="Calibri" panose="020F0502020204030204" pitchFamily="34" charset="0"/>
                          <a:cs typeface="Times New Roman" panose="02020603050405020304" pitchFamily="18" charset="0"/>
                        </a:rPr>
                        <a:t>corps</a:t>
                      </a:r>
                      <a:r>
                        <a:rPr lang="lb-LU" sz="1200" i="1" dirty="0">
                          <a:effectLst/>
                          <a:latin typeface="Calibri" panose="020F0502020204030204" pitchFamily="34" charset="0"/>
                          <a:ea typeface="Calibri" panose="020F0502020204030204" pitchFamily="34" charset="0"/>
                          <a:cs typeface="Times New Roman" panose="02020603050405020304" pitchFamily="18" charset="0"/>
                        </a:rPr>
                        <a:t> de </a:t>
                      </a:r>
                      <a:r>
                        <a:rPr lang="lb-LU" sz="1200" i="1" dirty="0" err="1">
                          <a:effectLst/>
                          <a:latin typeface="Calibri" panose="020F0502020204030204" pitchFamily="34" charset="0"/>
                          <a:ea typeface="Calibri" panose="020F0502020204030204" pitchFamily="34" charset="0"/>
                          <a:cs typeface="Times New Roman" panose="02020603050405020304" pitchFamily="18" charset="0"/>
                        </a:rPr>
                        <a:t>métier</a:t>
                      </a:r>
                      <a:r>
                        <a:rPr lang="lb-LU" sz="1200" b="1" u="sng" dirty="0" smtClean="0">
                          <a:effectLst/>
                          <a:latin typeface="Calibri" panose="020F0502020204030204" pitchFamily="34" charset="0"/>
                          <a:ea typeface="Calibri" panose="020F0502020204030204" pitchFamily="34" charset="0"/>
                          <a:cs typeface="Times New Roman" panose="02020603050405020304" pitchFamily="18" charset="0"/>
                        </a:rPr>
                        <a:t>)</a:t>
                      </a:r>
                      <a:r>
                        <a:rPr lang="lb-LU" sz="1200" b="1"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7000"/>
                        </a:lnSpc>
                        <a:spcBef>
                          <a:spcPts val="0"/>
                        </a:spcBef>
                        <a:spcAft>
                          <a:spcPts val="0"/>
                        </a:spcAft>
                        <a:buClrTx/>
                        <a:buSzTx/>
                        <a:buFontTx/>
                        <a:buNone/>
                        <a:tabLst/>
                        <a:defRPr/>
                      </a:pP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Veuillez</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prendre</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contact</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avec </a:t>
                      </a: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le</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BO pour </a:t>
                      </a: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toute</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acquisition</a:t>
                      </a:r>
                      <a:r>
                        <a:rPr lang="lb-LU" sz="1200" b="1" u="none" strike="noStrike"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b="1" u="none" strike="noStrike" baseline="0" dirty="0" err="1" smtClean="0">
                          <a:effectLst/>
                          <a:latin typeface="Calibri" panose="020F0502020204030204" pitchFamily="34" charset="0"/>
                          <a:ea typeface="Calibri" panose="020F0502020204030204" pitchFamily="34" charset="0"/>
                          <a:cs typeface="Times New Roman" panose="02020603050405020304" pitchFamily="18" charset="0"/>
                        </a:rPr>
                        <a:t>d’un</a:t>
                      </a:r>
                      <a:r>
                        <a:rPr lang="lb-LU" sz="1200" b="1" u="none" strike="noStrike"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b="1" u="none" strike="noStrike" baseline="0" dirty="0" err="1" smtClean="0">
                          <a:effectLst/>
                          <a:latin typeface="Calibri" panose="020F0502020204030204" pitchFamily="34" charset="0"/>
                          <a:ea typeface="Calibri" panose="020F0502020204030204" pitchFamily="34" charset="0"/>
                          <a:cs typeface="Times New Roman" panose="02020603050405020304" pitchFamily="18" charset="0"/>
                        </a:rPr>
                        <a:t>montant</a:t>
                      </a:r>
                      <a:r>
                        <a:rPr lang="lb-LU" sz="1200" b="1" u="none" strike="noStrike" baseline="0" dirty="0" smtClean="0">
                          <a:effectLst/>
                          <a:latin typeface="Calibri" panose="020F0502020204030204" pitchFamily="34" charset="0"/>
                          <a:ea typeface="Calibri" panose="020F0502020204030204" pitchFamily="34" charset="0"/>
                          <a:cs typeface="Times New Roman" panose="02020603050405020304" pitchFamily="18" charset="0"/>
                        </a:rPr>
                        <a:t> unitaire </a:t>
                      </a:r>
                      <a:r>
                        <a:rPr lang="lb-LU" sz="1200" b="1" u="none" strike="noStrike" baseline="0" dirty="0" err="1" smtClean="0">
                          <a:effectLst/>
                          <a:latin typeface="Calibri" panose="020F0502020204030204" pitchFamily="34" charset="0"/>
                          <a:ea typeface="Calibri" panose="020F0502020204030204" pitchFamily="34" charset="0"/>
                          <a:cs typeface="Times New Roman" panose="02020603050405020304" pitchFamily="18" charset="0"/>
                        </a:rPr>
                        <a:t>supérieur</a:t>
                      </a:r>
                      <a:r>
                        <a:rPr lang="lb-LU" sz="1200" b="1" u="none" strike="noStrike" baseline="0" dirty="0" smtClean="0">
                          <a:effectLst/>
                          <a:latin typeface="Calibri" panose="020F0502020204030204" pitchFamily="34" charset="0"/>
                          <a:ea typeface="Calibri" panose="020F0502020204030204" pitchFamily="34" charset="0"/>
                          <a:cs typeface="Times New Roman" panose="02020603050405020304" pitchFamily="18" charset="0"/>
                        </a:rPr>
                        <a:t> à 55.000€ HTVA. </a:t>
                      </a:r>
                    </a:p>
                    <a:p>
                      <a:pPr marL="457200" marR="0" lvl="0" indent="0" algn="l" defTabSz="914400" rtl="0" eaLnBrk="1" fontAlgn="auto" latinLnBrk="0" hangingPunct="1">
                        <a:lnSpc>
                          <a:spcPct val="107000"/>
                        </a:lnSpc>
                        <a:spcBef>
                          <a:spcPts val="0"/>
                        </a:spcBef>
                        <a:spcAft>
                          <a:spcPts val="0"/>
                        </a:spcAft>
                        <a:buClrTx/>
                        <a:buSzTx/>
                        <a:buFontTx/>
                        <a:buNone/>
                        <a:tabLst/>
                        <a:defRPr/>
                      </a:pP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4961781"/>
                  </a:ext>
                </a:extLst>
              </a:tr>
              <a:tr h="0">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c) </a:t>
                      </a:r>
                      <a:r>
                        <a:rPr lang="fr-LU"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Envoi </a:t>
                      </a:r>
                      <a:r>
                        <a:rPr lang="fr-LU" sz="1200" dirty="0">
                          <a:effectLst/>
                          <a:latin typeface="Calibri" panose="020F0502020204030204" pitchFamily="34" charset="0"/>
                          <a:ea typeface="Calibri" panose="020F0502020204030204" pitchFamily="34" charset="0"/>
                          <a:cs typeface="Times New Roman" panose="02020603050405020304" pitchFamily="18" charset="0"/>
                        </a:rPr>
                        <a:t>de la demande d’aide financière complète adressée à Monsieur le Ministre sous l’adresse suivante: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Ministère de l'Éducation nationale, de l'Enfance et de la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Département Enfance et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L-2926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Luxembourg</a:t>
                      </a:r>
                      <a:endParaRPr lang="lb-LU" sz="1100" b="0" i="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i="1" dirty="0" smtClean="0">
                          <a:effectLst/>
                          <a:latin typeface="Calibri" panose="020F0502020204030204" pitchFamily="34" charset="0"/>
                          <a:ea typeface="Calibri" panose="020F0502020204030204" pitchFamily="34" charset="0"/>
                          <a:cs typeface="Times New Roman" panose="02020603050405020304" pitchFamily="18" charset="0"/>
                        </a:rPr>
                        <a:t>Le </a:t>
                      </a:r>
                      <a:r>
                        <a:rPr lang="fr-LU" sz="1200" i="1" dirty="0">
                          <a:effectLst/>
                          <a:latin typeface="Calibri" panose="020F0502020204030204" pitchFamily="34" charset="0"/>
                          <a:ea typeface="Calibri" panose="020F0502020204030204" pitchFamily="34" charset="0"/>
                          <a:cs typeface="Times New Roman" panose="02020603050405020304" pitchFamily="18" charset="0"/>
                        </a:rPr>
                        <a:t>gestionnaire doit aussi indiquer dans sa lettre de demande le service concerné, à savoir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l’aide à l’enfance (AEF)</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éducation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et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accueil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(SEA)</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 jeunesse (SJ</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479219"/>
                  </a:ext>
                </a:extLst>
              </a:tr>
              <a:tr h="0">
                <a:tc>
                  <a:txBody>
                    <a:bodyPr/>
                    <a:lstStyle/>
                    <a:p>
                      <a:pPr>
                        <a:lnSpc>
                          <a:spcPct val="150000"/>
                        </a:lnSpc>
                        <a:spcAft>
                          <a:spcPts val="0"/>
                        </a:spcAft>
                      </a:pPr>
                      <a:r>
                        <a:rPr lang="fr-LU" sz="1200" b="1" u="sng" dirty="0">
                          <a:effectLst/>
                          <a:latin typeface="Calibri" panose="020F0502020204030204" pitchFamily="34" charset="0"/>
                          <a:ea typeface="Calibri" panose="020F0502020204030204" pitchFamily="34" charset="0"/>
                          <a:cs typeface="Times New Roman" panose="02020603050405020304" pitchFamily="18" charset="0"/>
                        </a:rPr>
                        <a:t>Cas particulier:</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dirty="0">
                          <a:effectLst/>
                          <a:latin typeface="Calibri" panose="020F0502020204030204" pitchFamily="34" charset="0"/>
                          <a:ea typeface="Calibri" panose="020F0502020204030204" pitchFamily="34" charset="0"/>
                          <a:cs typeface="Times New Roman" panose="02020603050405020304" pitchFamily="18" charset="0"/>
                        </a:rPr>
                        <a:t>Les gestionnaires de petites ASBL dont les ressources financières sont insuffisantes pour payer les factures en avance, sont priés de contacter le FO. En concertation avec le BO, le FO propose au demandeur une solution unique afin de pouvoir réaliser le projet / les travaux envisagés.</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8710949"/>
                  </a:ext>
                </a:extLst>
              </a:tr>
            </a:tbl>
          </a:graphicData>
        </a:graphic>
      </p:graphicFrame>
      <p:sp>
        <p:nvSpPr>
          <p:cNvPr id="10" name="Footer Placeholder 9"/>
          <p:cNvSpPr>
            <a:spLocks noGrp="1"/>
          </p:cNvSpPr>
          <p:nvPr>
            <p:ph type="ftr" sz="quarter" idx="11"/>
          </p:nvPr>
        </p:nvSpPr>
        <p:spPr/>
        <p:txBody>
          <a:bodyPr/>
          <a:lstStyle/>
          <a:p>
            <a:r>
              <a:rPr lang="en-US" smtClean="0"/>
              <a:t>Cellule Infrastructures ASFT  -  Luc Wener</a:t>
            </a:r>
            <a:endParaRPr lang="en-US" dirty="0"/>
          </a:p>
        </p:txBody>
      </p:sp>
    </p:spTree>
    <p:extLst>
      <p:ext uri="{BB962C8B-B14F-4D97-AF65-F5344CB8AC3E}">
        <p14:creationId xmlns:p14="http://schemas.microsoft.com/office/powerpoint/2010/main" val="3039675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b-LU" dirty="0"/>
              <a:t>5/01/2018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6</a:t>
            </a:fld>
            <a:endParaRPr lang="en-US"/>
          </a:p>
        </p:txBody>
      </p:sp>
      <p:sp>
        <p:nvSpPr>
          <p:cNvPr id="18" name="TextBox 17"/>
          <p:cNvSpPr txBox="1"/>
          <p:nvPr/>
        </p:nvSpPr>
        <p:spPr>
          <a:xfrm>
            <a:off x="2682814" y="0"/>
            <a:ext cx="9509185" cy="878254"/>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pPr lvl="0"/>
            <a:r>
              <a:rPr lang="fr-LU" sz="2400" b="1" u="sng" dirty="0" smtClean="0"/>
              <a:t>3. </a:t>
            </a:r>
            <a:r>
              <a:rPr lang="fr-LU" sz="2400" b="1" u="sng" dirty="0"/>
              <a:t>Procédure concernant les frais relatifs:</a:t>
            </a:r>
            <a:endParaRPr lang="lb-LU" sz="2400" dirty="0"/>
          </a:p>
        </p:txBody>
      </p:sp>
      <p:sp>
        <p:nvSpPr>
          <p:cNvPr id="3" name="Rectangle 2"/>
          <p:cNvSpPr/>
          <p:nvPr/>
        </p:nvSpPr>
        <p:spPr>
          <a:xfrm>
            <a:off x="978131" y="1161250"/>
            <a:ext cx="8107680" cy="981423"/>
          </a:xfrm>
          <a:prstGeom prst="rect">
            <a:avLst/>
          </a:prstGeom>
        </p:spPr>
        <p:txBody>
          <a:bodyPr wrap="square">
            <a:spAutoFit/>
          </a:bodyPr>
          <a:lstStyle/>
          <a:p>
            <a:pPr marL="285750" lvl="0" indent="-285750">
              <a:lnSpc>
                <a:spcPct val="107000"/>
              </a:lnSpc>
              <a:spcAft>
                <a:spcPts val="0"/>
              </a:spcAft>
              <a:buFont typeface="Arial" panose="020B0604020202020204" pitchFamily="34" charset="0"/>
              <a:buChar char="•"/>
            </a:pPr>
            <a:r>
              <a:rPr lang="fr-LU" b="1" i="1" dirty="0" smtClean="0">
                <a:latin typeface="Calibri" panose="020F0502020204030204" pitchFamily="34" charset="0"/>
                <a:ea typeface="Calibri" panose="020F0502020204030204" pitchFamily="34" charset="0"/>
                <a:cs typeface="Times New Roman" panose="02020603050405020304" pitchFamily="18" charset="0"/>
              </a:rPr>
              <a:t>à </a:t>
            </a:r>
            <a:r>
              <a:rPr lang="fr-LU" b="1" i="1" dirty="0">
                <a:latin typeface="Calibri" panose="020F0502020204030204" pitchFamily="34" charset="0"/>
                <a:ea typeface="Calibri" panose="020F0502020204030204" pitchFamily="34" charset="0"/>
                <a:cs typeface="Times New Roman" panose="02020603050405020304" pitchFamily="18" charset="0"/>
              </a:rPr>
              <a:t>l’acquisition du 1</a:t>
            </a:r>
            <a:r>
              <a:rPr lang="fr-LU" b="1" i="1" baseline="30000" dirty="0">
                <a:latin typeface="Calibri" panose="020F0502020204030204" pitchFamily="34" charset="0"/>
                <a:ea typeface="Calibri" panose="020F0502020204030204" pitchFamily="34" charset="0"/>
                <a:cs typeface="Times New Roman" panose="02020603050405020304" pitchFamily="18" charset="0"/>
              </a:rPr>
              <a:t>er</a:t>
            </a:r>
            <a:r>
              <a:rPr lang="fr-LU" b="1" i="1" dirty="0">
                <a:latin typeface="Calibri" panose="020F0502020204030204" pitchFamily="34" charset="0"/>
                <a:ea typeface="Calibri" panose="020F0502020204030204" pitchFamily="34" charset="0"/>
                <a:cs typeface="Times New Roman" panose="02020603050405020304" pitchFamily="18" charset="0"/>
              </a:rPr>
              <a:t>  Équipement (&gt;</a:t>
            </a:r>
            <a:r>
              <a:rPr lang="fr-LU" b="1" i="1" dirty="0" smtClean="0">
                <a:latin typeface="Calibri" panose="020F0502020204030204" pitchFamily="34" charset="0"/>
                <a:ea typeface="Calibri" panose="020F0502020204030204" pitchFamily="34" charset="0"/>
                <a:cs typeface="Times New Roman" panose="02020603050405020304" pitchFamily="18" charset="0"/>
              </a:rPr>
              <a:t>870 € TTC; prix unitaire)</a:t>
            </a:r>
            <a:endParaRPr lang="lb-LU" sz="1600" b="1"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fr-LU" b="1" i="1" dirty="0" smtClean="0">
                <a:latin typeface="Calibri" panose="020F0502020204030204" pitchFamily="34" charset="0"/>
                <a:ea typeface="Calibri" panose="020F0502020204030204" pitchFamily="34" charset="0"/>
                <a:cs typeface="Times New Roman" panose="02020603050405020304" pitchFamily="18" charset="0"/>
              </a:rPr>
              <a:t>à </a:t>
            </a:r>
            <a:r>
              <a:rPr lang="fr-LU" b="1" i="1" dirty="0">
                <a:latin typeface="Calibri" panose="020F0502020204030204" pitchFamily="34" charset="0"/>
                <a:ea typeface="Calibri" panose="020F0502020204030204" pitchFamily="34" charset="0"/>
                <a:cs typeface="Times New Roman" panose="02020603050405020304" pitchFamily="18" charset="0"/>
              </a:rPr>
              <a:t>l’entretien, à la rénovation, la réparation et la remise en état des bâtiments</a:t>
            </a:r>
            <a:endParaRPr lang="lb-LU" sz="1600" b="1"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fr-LU" b="1" i="1" dirty="0" smtClean="0">
                <a:latin typeface="Calibri" panose="020F0502020204030204" pitchFamily="34" charset="0"/>
                <a:ea typeface="Calibri" panose="020F0502020204030204" pitchFamily="34" charset="0"/>
                <a:cs typeface="Times New Roman" panose="02020603050405020304" pitchFamily="18" charset="0"/>
              </a:rPr>
              <a:t>la </a:t>
            </a:r>
            <a:r>
              <a:rPr lang="fr-LU" b="1" i="1" dirty="0">
                <a:latin typeface="Calibri" panose="020F0502020204030204" pitchFamily="34" charset="0"/>
                <a:ea typeface="Calibri" panose="020F0502020204030204" pitchFamily="34" charset="0"/>
                <a:cs typeface="Times New Roman" panose="02020603050405020304" pitchFamily="18" charset="0"/>
              </a:rPr>
              <a:t>mise en sécurité et la mise en conformité des bâtiments</a:t>
            </a:r>
            <a:endParaRPr lang="lb-LU" sz="16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95437929"/>
              </p:ext>
            </p:extLst>
          </p:nvPr>
        </p:nvGraphicFramePr>
        <p:xfrm>
          <a:off x="1105771" y="2425670"/>
          <a:ext cx="7980040" cy="3491802"/>
        </p:xfrm>
        <a:graphic>
          <a:graphicData uri="http://schemas.openxmlformats.org/drawingml/2006/table">
            <a:tbl>
              <a:tblPr firstRow="1" firstCol="1" bandRow="1"/>
              <a:tblGrid>
                <a:gridCol w="7980040">
                  <a:extLst>
                    <a:ext uri="{9D8B030D-6E8A-4147-A177-3AD203B41FA5}">
                      <a16:colId xmlns:a16="http://schemas.microsoft.com/office/drawing/2014/main" val="1910366697"/>
                    </a:ext>
                  </a:extLst>
                </a:gridCol>
              </a:tblGrid>
              <a:tr h="263209">
                <a:tc>
                  <a:txBody>
                    <a:bodyPr/>
                    <a:lstStyle/>
                    <a:p>
                      <a:pPr>
                        <a:lnSpc>
                          <a:spcPct val="107000"/>
                        </a:lnSpc>
                        <a:spcAft>
                          <a:spcPts val="0"/>
                        </a:spcAft>
                      </a:pPr>
                      <a:r>
                        <a:rPr lang="fr-LU" sz="1400" b="1" dirty="0" smtClean="0">
                          <a:effectLst/>
                          <a:latin typeface="Calibri" panose="020F0502020204030204" pitchFamily="34" charset="0"/>
                          <a:ea typeface="Calibri" panose="020F0502020204030204" pitchFamily="34" charset="0"/>
                          <a:cs typeface="Times New Roman" panose="02020603050405020304" pitchFamily="18" charset="0"/>
                        </a:rPr>
                        <a:t>3.2</a:t>
                      </a:r>
                      <a:r>
                        <a:rPr lang="fr-LU" sz="14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LU" sz="1400" b="1" dirty="0" smtClean="0">
                          <a:effectLst/>
                          <a:latin typeface="Calibri" panose="020F0502020204030204" pitchFamily="34" charset="0"/>
                          <a:ea typeface="Calibri" panose="020F0502020204030204" pitchFamily="34" charset="0"/>
                          <a:cs typeface="Times New Roman" panose="02020603050405020304" pitchFamily="18" charset="0"/>
                        </a:rPr>
                        <a:t>Demande de remboursement</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740031"/>
                  </a:ext>
                </a:extLst>
              </a:tr>
              <a:tr h="303703">
                <a:tc>
                  <a:txBody>
                    <a:bodyPr/>
                    <a:lstStyle/>
                    <a:p>
                      <a:pPr>
                        <a:lnSpc>
                          <a:spcPct val="150000"/>
                        </a:lnSpc>
                        <a:spcAft>
                          <a:spcPts val="0"/>
                        </a:spcAft>
                      </a:pPr>
                      <a:r>
                        <a:rPr lang="fr-LU" sz="1200" b="0" dirty="0" smtClean="0">
                          <a:effectLst/>
                          <a:latin typeface="Calibri" panose="020F0502020204030204" pitchFamily="34" charset="0"/>
                          <a:ea typeface="Calibri" panose="020F0502020204030204" pitchFamily="34" charset="0"/>
                          <a:cs typeface="Times New Roman" panose="02020603050405020304" pitchFamily="18" charset="0"/>
                        </a:rPr>
                        <a:t>a)    Toute demande doit impérativement indiquer</a:t>
                      </a:r>
                      <a:r>
                        <a:rPr lang="fr-LU" sz="1200" b="0" baseline="0" dirty="0" smtClean="0">
                          <a:effectLst/>
                          <a:latin typeface="Calibri" panose="020F0502020204030204" pitchFamily="34" charset="0"/>
                          <a:ea typeface="Calibri" panose="020F0502020204030204" pitchFamily="34" charset="0"/>
                          <a:cs typeface="Times New Roman" panose="02020603050405020304" pitchFamily="18" charset="0"/>
                        </a:rPr>
                        <a:t> un numéro de compte bancaire pour effectuer le remboursement.</a:t>
                      </a:r>
                      <a:endParaRPr lang="fr-LU" sz="1200" b="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4793966"/>
                  </a:ext>
                </a:extLst>
              </a:tr>
              <a:tr h="981837">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b)    Documents </a:t>
                      </a:r>
                      <a:r>
                        <a:rPr lang="fr-LU" sz="1200" dirty="0">
                          <a:effectLst/>
                          <a:latin typeface="Calibri" panose="020F0502020204030204" pitchFamily="34" charset="0"/>
                          <a:ea typeface="Calibri" panose="020F0502020204030204" pitchFamily="34" charset="0"/>
                          <a:cs typeface="Times New Roman" panose="02020603050405020304" pitchFamily="18" charset="0"/>
                        </a:rPr>
                        <a:t>à joindre pour une demande de remboursement:</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fr-LU" sz="12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copie lettre d’accord</a:t>
                      </a:r>
                    </a:p>
                    <a:p>
                      <a:pPr marL="628650" marR="0" lvl="1"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fr-LU" sz="12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Relevé des factures</a:t>
                      </a:r>
                      <a:r>
                        <a:rPr lang="fr-LU" sz="1200"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DEJ (voir Annexe A)</a:t>
                      </a:r>
                      <a:endParaRPr lang="lb-LU" sz="12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Wingdings" panose="05000000000000000000" pitchFamily="2" charset="2"/>
                        <a:buChar char="ü"/>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facture </a:t>
                      </a:r>
                      <a:r>
                        <a:rPr lang="fr-LU" sz="1200" dirty="0">
                          <a:effectLst/>
                          <a:latin typeface="Calibri" panose="020F0502020204030204" pitchFamily="34" charset="0"/>
                          <a:ea typeface="Calibri" panose="020F0502020204030204" pitchFamily="34" charset="0"/>
                          <a:cs typeface="Times New Roman" panose="02020603050405020304" pitchFamily="18" charset="0"/>
                        </a:rPr>
                        <a:t>contrôlée et certifiée exacte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Wingdings" panose="05000000000000000000" pitchFamily="2" charset="2"/>
                        <a:buChar char="ü"/>
                      </a:pPr>
                      <a:r>
                        <a:rPr lang="fr-LU" sz="1200" dirty="0">
                          <a:effectLst/>
                          <a:latin typeface="Calibri" panose="020F0502020204030204" pitchFamily="34" charset="0"/>
                          <a:ea typeface="Calibri" panose="020F0502020204030204" pitchFamily="34" charset="0"/>
                          <a:cs typeface="Times New Roman" panose="02020603050405020304" pitchFamily="18" charset="0"/>
                        </a:rPr>
                        <a:t>preuve de </a:t>
                      </a: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paiement avec cachet et signature du</a:t>
                      </a:r>
                      <a:r>
                        <a:rPr lang="fr-LU" sz="1200" baseline="0" dirty="0" smtClean="0">
                          <a:effectLst/>
                          <a:latin typeface="Calibri" panose="020F0502020204030204" pitchFamily="34" charset="0"/>
                          <a:ea typeface="Calibri" panose="020F0502020204030204" pitchFamily="34" charset="0"/>
                          <a:cs typeface="Times New Roman" panose="02020603050405020304" pitchFamily="18" charset="0"/>
                        </a:rPr>
                        <a:t> gestionnaire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923368"/>
                  </a:ext>
                </a:extLst>
              </a:tr>
              <a:tr h="1867742">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c)   Envoi </a:t>
                      </a:r>
                      <a:r>
                        <a:rPr lang="fr-LU" sz="1200" dirty="0">
                          <a:effectLst/>
                          <a:latin typeface="Calibri" panose="020F0502020204030204" pitchFamily="34" charset="0"/>
                          <a:ea typeface="Calibri" panose="020F0502020204030204" pitchFamily="34" charset="0"/>
                          <a:cs typeface="Times New Roman" panose="02020603050405020304" pitchFamily="18" charset="0"/>
                        </a:rPr>
                        <a:t>de la demande de remboursement complète adressée à Monsieur le Ministre sous l’adresse suivante: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Ministère de l'Éducation nationale, de l'Enfance et de la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Département Enfance et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L-2926 Luxembourg</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i="1" dirty="0">
                          <a:effectLst/>
                          <a:latin typeface="Calibri" panose="020F0502020204030204" pitchFamily="34" charset="0"/>
                          <a:ea typeface="Calibri" panose="020F0502020204030204" pitchFamily="34" charset="0"/>
                          <a:cs typeface="Times New Roman" panose="02020603050405020304" pitchFamily="18" charset="0"/>
                        </a:rPr>
                        <a:t>Le gestionnaire doit aussi indiquer dans sa lettre de demande le service concerné, à savoir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l’aide à l’enfance (AEF)</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éducation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et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accueil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(SEA)</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 jeunesse (SJ)</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4275320"/>
                  </a:ext>
                </a:extLst>
              </a:tr>
            </a:tbl>
          </a:graphicData>
        </a:graphic>
      </p:graphicFrame>
      <p:sp>
        <p:nvSpPr>
          <p:cNvPr id="5" name="Footer Placeholder 4"/>
          <p:cNvSpPr>
            <a:spLocks noGrp="1"/>
          </p:cNvSpPr>
          <p:nvPr>
            <p:ph type="ftr" sz="quarter" idx="11"/>
          </p:nvPr>
        </p:nvSpPr>
        <p:spPr/>
        <p:txBody>
          <a:bodyPr/>
          <a:lstStyle/>
          <a:p>
            <a:r>
              <a:rPr lang="en-US" smtClean="0"/>
              <a:t>Cellule Infrastructures ASFT  -  Luc Wener</a:t>
            </a:r>
            <a:endParaRPr lang="en-US" dirty="0"/>
          </a:p>
        </p:txBody>
      </p:sp>
    </p:spTree>
    <p:extLst>
      <p:ext uri="{BB962C8B-B14F-4D97-AF65-F5344CB8AC3E}">
        <p14:creationId xmlns:p14="http://schemas.microsoft.com/office/powerpoint/2010/main" val="2633372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b-LU" dirty="0"/>
              <a:t>5/01/2018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7</a:t>
            </a:fld>
            <a:endParaRPr lang="en-US"/>
          </a:p>
        </p:txBody>
      </p:sp>
      <p:sp>
        <p:nvSpPr>
          <p:cNvPr id="18" name="TextBox 17"/>
          <p:cNvSpPr txBox="1"/>
          <p:nvPr/>
        </p:nvSpPr>
        <p:spPr>
          <a:xfrm>
            <a:off x="2682814" y="0"/>
            <a:ext cx="9509185" cy="878254"/>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r>
              <a:rPr lang="fr-LU" sz="2400" b="1" u="sng" dirty="0" smtClean="0"/>
              <a:t>4. </a:t>
            </a:r>
            <a:r>
              <a:rPr lang="fr-LU" sz="2400" b="1" u="sng" dirty="0"/>
              <a:t>Procédure concernant la demande d’urgence relative:</a:t>
            </a:r>
            <a:endParaRPr lang="lb-LU" sz="2400" dirty="0"/>
          </a:p>
        </p:txBody>
      </p:sp>
      <p:sp>
        <p:nvSpPr>
          <p:cNvPr id="3" name="Rectangle 2"/>
          <p:cNvSpPr/>
          <p:nvPr/>
        </p:nvSpPr>
        <p:spPr>
          <a:xfrm>
            <a:off x="978131" y="1061060"/>
            <a:ext cx="8107680" cy="646331"/>
          </a:xfrm>
          <a:prstGeom prst="rect">
            <a:avLst/>
          </a:prstGeom>
        </p:spPr>
        <p:txBody>
          <a:bodyPr wrap="square">
            <a:spAutoFit/>
          </a:bodyPr>
          <a:lstStyle/>
          <a:p>
            <a:pPr marL="285750" lvl="0" indent="-285750">
              <a:buFont typeface="Arial" panose="020B0604020202020204" pitchFamily="34" charset="0"/>
              <a:buChar char="•"/>
            </a:pPr>
            <a:r>
              <a:rPr lang="fr-LU" b="1" i="1" dirty="0"/>
              <a:t>à l’entretien, à la rénovation, la réparation et la remise en état des bâtiments</a:t>
            </a:r>
            <a:endParaRPr lang="lb-LU" b="1" dirty="0"/>
          </a:p>
          <a:p>
            <a:pPr marL="285750" lvl="0" indent="-285750">
              <a:buFont typeface="Arial" panose="020B0604020202020204" pitchFamily="34" charset="0"/>
              <a:buChar char="•"/>
            </a:pPr>
            <a:r>
              <a:rPr lang="fr-LU" b="1" i="1" dirty="0"/>
              <a:t>la mise en sécurité et la mise en conformité des bâtiments</a:t>
            </a:r>
            <a:endParaRPr lang="lb-LU" b="1" dirty="0"/>
          </a:p>
        </p:txBody>
      </p:sp>
      <p:sp>
        <p:nvSpPr>
          <p:cNvPr id="5" name="Footer Placeholder 4"/>
          <p:cNvSpPr>
            <a:spLocks noGrp="1"/>
          </p:cNvSpPr>
          <p:nvPr>
            <p:ph type="ftr" sz="quarter" idx="11"/>
          </p:nvPr>
        </p:nvSpPr>
        <p:spPr/>
        <p:txBody>
          <a:bodyPr/>
          <a:lstStyle/>
          <a:p>
            <a:r>
              <a:rPr lang="en-US" smtClean="0"/>
              <a:t>Cellule Infrastructures ASFT  - Luc Wener</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36978574"/>
              </p:ext>
            </p:extLst>
          </p:nvPr>
        </p:nvGraphicFramePr>
        <p:xfrm>
          <a:off x="853083" y="1767137"/>
          <a:ext cx="8170147" cy="4785897"/>
        </p:xfrm>
        <a:graphic>
          <a:graphicData uri="http://schemas.openxmlformats.org/drawingml/2006/table">
            <a:tbl>
              <a:tblPr firstRow="1" firstCol="1" bandRow="1"/>
              <a:tblGrid>
                <a:gridCol w="8170147">
                  <a:extLst>
                    <a:ext uri="{9D8B030D-6E8A-4147-A177-3AD203B41FA5}">
                      <a16:colId xmlns:a16="http://schemas.microsoft.com/office/drawing/2014/main" val="1798351959"/>
                    </a:ext>
                  </a:extLst>
                </a:gridCol>
              </a:tblGrid>
              <a:tr h="210644">
                <a:tc>
                  <a:txBody>
                    <a:bodyPr/>
                    <a:lstStyle/>
                    <a:p>
                      <a:pPr>
                        <a:lnSpc>
                          <a:spcPct val="107000"/>
                        </a:lnSpc>
                        <a:spcAft>
                          <a:spcPts val="0"/>
                        </a:spcAft>
                      </a:pPr>
                      <a:r>
                        <a:rPr lang="fr-LU" sz="1400" b="1" dirty="0" smtClean="0">
                          <a:effectLst/>
                          <a:latin typeface="Calibri" panose="020F0502020204030204" pitchFamily="34" charset="0"/>
                          <a:ea typeface="Calibri" panose="020F0502020204030204" pitchFamily="34" charset="0"/>
                          <a:cs typeface="Times New Roman" panose="02020603050405020304" pitchFamily="18" charset="0"/>
                        </a:rPr>
                        <a:t>4.1 Demande </a:t>
                      </a:r>
                      <a:r>
                        <a:rPr lang="fr-LU" sz="1400" b="1" dirty="0">
                          <a:effectLst/>
                          <a:latin typeface="Calibri" panose="020F0502020204030204" pitchFamily="34" charset="0"/>
                          <a:ea typeface="Calibri" panose="020F0502020204030204" pitchFamily="34" charset="0"/>
                          <a:cs typeface="Times New Roman" panose="02020603050405020304" pitchFamily="18" charset="0"/>
                        </a:rPr>
                        <a:t>d’urgence</a:t>
                      </a:r>
                      <a:endParaRPr lang="lb-L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296" marR="662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2282883"/>
                  </a:ext>
                </a:extLst>
              </a:tr>
              <a:tr h="304435">
                <a:tc>
                  <a:txBody>
                    <a:bodyPr/>
                    <a:lstStyle/>
                    <a:p>
                      <a:pPr>
                        <a:lnSpc>
                          <a:spcPct val="150000"/>
                        </a:lnSpc>
                        <a:spcAft>
                          <a:spcPts val="0"/>
                        </a:spcAft>
                      </a:pPr>
                      <a:r>
                        <a:rPr lang="lb-LU" sz="1200" dirty="0" smtClean="0">
                          <a:effectLst/>
                          <a:latin typeface="Calibri" panose="020F0502020204030204" pitchFamily="34" charset="0"/>
                          <a:ea typeface="Calibri" panose="020F0502020204030204" pitchFamily="34" charset="0"/>
                          <a:cs typeface="Times New Roman" panose="02020603050405020304" pitchFamily="18" charset="0"/>
                        </a:rPr>
                        <a:t>a)    Relevé avec les offres (Annexe B)</a:t>
                      </a:r>
                      <a:endParaRPr lang="lb-L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296" marR="662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2201013"/>
                  </a:ext>
                </a:extLst>
              </a:tr>
              <a:tr h="1826082">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b)</a:t>
                      </a:r>
                      <a:r>
                        <a:rPr lang="fr-LU"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Envoyer </a:t>
                      </a:r>
                      <a:r>
                        <a:rPr lang="fr-LU" sz="1200" dirty="0">
                          <a:effectLst/>
                          <a:latin typeface="Calibri" panose="020F0502020204030204" pitchFamily="34" charset="0"/>
                          <a:ea typeface="Calibri" panose="020F0502020204030204" pitchFamily="34" charset="0"/>
                          <a:cs typeface="Times New Roman" panose="02020603050405020304" pitchFamily="18" charset="0"/>
                        </a:rPr>
                        <a:t>la demande d’urgence à l’adresse électronique :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LU" sz="1400" b="1"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urgence-asft@men.lu</a:t>
                      </a:r>
                      <a:endParaRPr lang="lb-LU" sz="1100" b="0" u="none"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Fournir </a:t>
                      </a:r>
                      <a:r>
                        <a:rPr lang="fr-LU" sz="1200" dirty="0">
                          <a:effectLst/>
                          <a:latin typeface="Calibri" panose="020F0502020204030204" pitchFamily="34" charset="0"/>
                          <a:ea typeface="Calibri" panose="020F0502020204030204" pitchFamily="34" charset="0"/>
                          <a:cs typeface="Times New Roman" panose="02020603050405020304" pitchFamily="18" charset="0"/>
                        </a:rPr>
                        <a:t>des informations complémentaires en forme de photos et des devis de réparation ou de remplacement</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lb-LU" sz="1200" b="1" dirty="0">
                          <a:effectLst/>
                          <a:latin typeface="Calibri" panose="020F0502020204030204" pitchFamily="34" charset="0"/>
                          <a:ea typeface="Calibri" panose="020F0502020204030204" pitchFamily="34" charset="0"/>
                          <a:cs typeface="Times New Roman" panose="02020603050405020304" pitchFamily="18" charset="0"/>
                        </a:rPr>
                        <a:t>1 </a:t>
                      </a:r>
                      <a:r>
                        <a:rPr lang="lb-LU" sz="1200" b="1" dirty="0" err="1">
                          <a:effectLst/>
                          <a:latin typeface="Calibri" panose="020F0502020204030204" pitchFamily="34" charset="0"/>
                          <a:ea typeface="Calibri" panose="020F0502020204030204" pitchFamily="34" charset="0"/>
                          <a:cs typeface="Times New Roman" panose="02020603050405020304" pitchFamily="18" charset="0"/>
                        </a:rPr>
                        <a:t>devis</a:t>
                      </a:r>
                      <a:r>
                        <a:rPr lang="lb-LU" sz="1200" b="1" dirty="0">
                          <a:effectLst/>
                          <a:latin typeface="Calibri" panose="020F0502020204030204" pitchFamily="34" charset="0"/>
                          <a:ea typeface="Calibri" panose="020F0502020204030204" pitchFamily="34" charset="0"/>
                          <a:cs typeface="Times New Roman" panose="02020603050405020304" pitchFamily="18" charset="0"/>
                        </a:rPr>
                        <a:t> pour ≤</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8.000 €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lb-LU" sz="1200" b="1" dirty="0">
                          <a:effectLst/>
                          <a:latin typeface="Calibri" panose="020F0502020204030204" pitchFamily="34" charset="0"/>
                          <a:ea typeface="Calibri" panose="020F0502020204030204" pitchFamily="34" charset="0"/>
                          <a:cs typeface="Times New Roman" panose="02020603050405020304" pitchFamily="18" charset="0"/>
                        </a:rPr>
                        <a:t>2 </a:t>
                      </a:r>
                      <a:r>
                        <a:rPr lang="lb-LU" sz="1200" b="1" dirty="0" err="1">
                          <a:effectLst/>
                          <a:latin typeface="Calibri" panose="020F0502020204030204" pitchFamily="34" charset="0"/>
                          <a:ea typeface="Calibri" panose="020F0502020204030204" pitchFamily="34" charset="0"/>
                          <a:cs typeface="Times New Roman" panose="02020603050405020304" pitchFamily="18" charset="0"/>
                        </a:rPr>
                        <a:t>devis</a:t>
                      </a:r>
                      <a:r>
                        <a:rPr lang="lb-LU" sz="1200" b="1" dirty="0">
                          <a:effectLst/>
                          <a:latin typeface="Calibri" panose="020F0502020204030204" pitchFamily="34" charset="0"/>
                          <a:ea typeface="Calibri" panose="020F0502020204030204" pitchFamily="34" charset="0"/>
                          <a:cs typeface="Times New Roman" panose="02020603050405020304" pitchFamily="18" charset="0"/>
                        </a:rPr>
                        <a:t> pour &gt;</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8.000 € </a:t>
                      </a:r>
                      <a:r>
                        <a:rPr lang="lb-LU" sz="1200" b="1" dirty="0">
                          <a:effectLst/>
                          <a:latin typeface="Calibri" panose="020F0502020204030204" pitchFamily="34" charset="0"/>
                          <a:ea typeface="Calibri" panose="020F0502020204030204" pitchFamily="34" charset="0"/>
                          <a:cs typeface="Times New Roman" panose="02020603050405020304" pitchFamily="18" charset="0"/>
                        </a:rPr>
                        <a:t>et ≤</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20.000 €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lb-LU" sz="1200" b="1" dirty="0">
                          <a:effectLst/>
                          <a:latin typeface="Calibri" panose="020F0502020204030204" pitchFamily="34" charset="0"/>
                          <a:ea typeface="Calibri" panose="020F0502020204030204" pitchFamily="34" charset="0"/>
                          <a:cs typeface="Times New Roman" panose="02020603050405020304" pitchFamily="18" charset="0"/>
                        </a:rPr>
                        <a:t>3 </a:t>
                      </a:r>
                      <a:r>
                        <a:rPr lang="lb-LU" sz="1200" b="1" dirty="0" err="1">
                          <a:effectLst/>
                          <a:latin typeface="Calibri" panose="020F0502020204030204" pitchFamily="34" charset="0"/>
                          <a:ea typeface="Calibri" panose="020F0502020204030204" pitchFamily="34" charset="0"/>
                          <a:cs typeface="Times New Roman" panose="02020603050405020304" pitchFamily="18" charset="0"/>
                        </a:rPr>
                        <a:t>devis</a:t>
                      </a:r>
                      <a:r>
                        <a:rPr lang="lb-LU" sz="1200" b="1" dirty="0">
                          <a:effectLst/>
                          <a:latin typeface="Calibri" panose="020F0502020204030204" pitchFamily="34" charset="0"/>
                          <a:ea typeface="Calibri" panose="020F0502020204030204" pitchFamily="34" charset="0"/>
                          <a:cs typeface="Times New Roman" panose="02020603050405020304" pitchFamily="18" charset="0"/>
                        </a:rPr>
                        <a:t> pour &gt;</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20.000 € </a:t>
                      </a:r>
                      <a:r>
                        <a:rPr lang="lb-LU" sz="1200" b="1" dirty="0">
                          <a:effectLst/>
                          <a:latin typeface="Calibri" panose="020F0502020204030204" pitchFamily="34" charset="0"/>
                          <a:ea typeface="Calibri" panose="020F0502020204030204" pitchFamily="34" charset="0"/>
                          <a:cs typeface="Times New Roman" panose="02020603050405020304" pitchFamily="18" charset="0"/>
                        </a:rPr>
                        <a:t>et ≤</a:t>
                      </a:r>
                      <a:r>
                        <a:rPr lang="lb-LU" sz="1200" b="1" dirty="0" smtClean="0">
                          <a:effectLst/>
                          <a:latin typeface="Calibri" panose="020F0502020204030204" pitchFamily="34" charset="0"/>
                          <a:ea typeface="Calibri" panose="020F0502020204030204" pitchFamily="34" charset="0"/>
                          <a:cs typeface="Times New Roman" panose="02020603050405020304" pitchFamily="18" charset="0"/>
                        </a:rPr>
                        <a:t>55.000 €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lb-LU" sz="1200" i="1" dirty="0">
                          <a:effectLst/>
                          <a:latin typeface="Calibri" panose="020F0502020204030204" pitchFamily="34" charset="0"/>
                          <a:ea typeface="Calibri" panose="020F0502020204030204" pitchFamily="34" charset="0"/>
                          <a:cs typeface="Times New Roman" panose="02020603050405020304" pitchFamily="18" charset="0"/>
                        </a:rPr>
                        <a:t>(</a:t>
                      </a:r>
                      <a:r>
                        <a:rPr lang="lb-LU" sz="1200" i="1" dirty="0" err="1">
                          <a:effectLst/>
                          <a:latin typeface="Calibri" panose="020F0502020204030204" pitchFamily="34" charset="0"/>
                          <a:ea typeface="Calibri" panose="020F0502020204030204" pitchFamily="34" charset="0"/>
                          <a:cs typeface="Times New Roman" panose="02020603050405020304" pitchFamily="18" charset="0"/>
                        </a:rPr>
                        <a:t>prix</a:t>
                      </a:r>
                      <a:r>
                        <a:rPr lang="lb-LU" sz="1200" i="1" dirty="0">
                          <a:effectLst/>
                          <a:latin typeface="Calibri" panose="020F0502020204030204" pitchFamily="34" charset="0"/>
                          <a:ea typeface="Calibri" panose="020F0502020204030204" pitchFamily="34" charset="0"/>
                          <a:cs typeface="Times New Roman" panose="02020603050405020304" pitchFamily="18" charset="0"/>
                        </a:rPr>
                        <a:t> </a:t>
                      </a:r>
                      <a:r>
                        <a:rPr lang="lb-LU" sz="1200" i="1" dirty="0" smtClean="0">
                          <a:effectLst/>
                          <a:latin typeface="Calibri" panose="020F0502020204030204" pitchFamily="34" charset="0"/>
                          <a:ea typeface="Calibri" panose="020F0502020204030204" pitchFamily="34" charset="0"/>
                          <a:cs typeface="Times New Roman" panose="02020603050405020304" pitchFamily="18" charset="0"/>
                        </a:rPr>
                        <a:t>unitaire HTVA </a:t>
                      </a:r>
                      <a:r>
                        <a:rPr lang="lb-LU" sz="1200" i="1" dirty="0">
                          <a:effectLst/>
                          <a:latin typeface="Calibri" panose="020F0502020204030204" pitchFamily="34" charset="0"/>
                          <a:ea typeface="Calibri" panose="020F0502020204030204" pitchFamily="34" charset="0"/>
                          <a:cs typeface="Times New Roman" panose="02020603050405020304" pitchFamily="18" charset="0"/>
                        </a:rPr>
                        <a:t>/ </a:t>
                      </a:r>
                      <a:r>
                        <a:rPr lang="lb-LU" sz="1200" i="1" dirty="0" err="1" smtClean="0">
                          <a:effectLst/>
                          <a:latin typeface="Calibri" panose="020F0502020204030204" pitchFamily="34" charset="0"/>
                          <a:ea typeface="Calibri" panose="020F0502020204030204" pitchFamily="34" charset="0"/>
                          <a:cs typeface="Times New Roman" panose="02020603050405020304" pitchFamily="18" charset="0"/>
                        </a:rPr>
                        <a:t>prix</a:t>
                      </a:r>
                      <a:r>
                        <a:rPr lang="lb-LU" sz="12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i="1" dirty="0">
                          <a:effectLst/>
                          <a:latin typeface="Calibri" panose="020F0502020204030204" pitchFamily="34" charset="0"/>
                          <a:ea typeface="Calibri" panose="020F0502020204030204" pitchFamily="34" charset="0"/>
                          <a:cs typeface="Times New Roman" panose="02020603050405020304" pitchFamily="18" charset="0"/>
                        </a:rPr>
                        <a:t>par </a:t>
                      </a:r>
                      <a:r>
                        <a:rPr lang="lb-LU" sz="1200" i="1" dirty="0" err="1">
                          <a:effectLst/>
                          <a:latin typeface="Calibri" panose="020F0502020204030204" pitchFamily="34" charset="0"/>
                          <a:ea typeface="Calibri" panose="020F0502020204030204" pitchFamily="34" charset="0"/>
                          <a:cs typeface="Times New Roman" panose="02020603050405020304" pitchFamily="18" charset="0"/>
                        </a:rPr>
                        <a:t>corps</a:t>
                      </a:r>
                      <a:r>
                        <a:rPr lang="lb-LU" sz="1200" i="1" dirty="0">
                          <a:effectLst/>
                          <a:latin typeface="Calibri" panose="020F0502020204030204" pitchFamily="34" charset="0"/>
                          <a:ea typeface="Calibri" panose="020F0502020204030204" pitchFamily="34" charset="0"/>
                          <a:cs typeface="Times New Roman" panose="02020603050405020304" pitchFamily="18" charset="0"/>
                        </a:rPr>
                        <a:t> de </a:t>
                      </a:r>
                      <a:r>
                        <a:rPr lang="lb-LU" sz="1200" i="1" dirty="0" err="1">
                          <a:effectLst/>
                          <a:latin typeface="Calibri" panose="020F0502020204030204" pitchFamily="34" charset="0"/>
                          <a:ea typeface="Calibri" panose="020F0502020204030204" pitchFamily="34" charset="0"/>
                          <a:cs typeface="Times New Roman" panose="02020603050405020304" pitchFamily="18" charset="0"/>
                        </a:rPr>
                        <a:t>métier</a:t>
                      </a:r>
                      <a:r>
                        <a:rPr lang="lb-LU" sz="1200" b="1" u="sng" dirty="0">
                          <a:effectLst/>
                          <a:latin typeface="Calibri" panose="020F0502020204030204" pitchFamily="34" charset="0"/>
                          <a:ea typeface="Calibri" panose="020F0502020204030204" pitchFamily="34" charset="0"/>
                          <a:cs typeface="Times New Roman" panose="02020603050405020304" pitchFamily="18" charset="0"/>
                        </a:rPr>
                        <a:t>)</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7000"/>
                        </a:lnSpc>
                        <a:spcBef>
                          <a:spcPts val="0"/>
                        </a:spcBef>
                        <a:spcAft>
                          <a:spcPts val="0"/>
                        </a:spcAft>
                        <a:buClrTx/>
                        <a:buSzTx/>
                        <a:buFontTx/>
                        <a:buNone/>
                        <a:tabLst/>
                        <a:defRPr/>
                      </a:pP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Veuillez</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prendre</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contact</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avec </a:t>
                      </a: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le</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BO pour </a:t>
                      </a:r>
                      <a:r>
                        <a:rPr lang="lb-LU" sz="1200" b="1" u="none" strike="noStrike" dirty="0" err="1" smtClean="0">
                          <a:effectLst/>
                          <a:latin typeface="Calibri" panose="020F0502020204030204" pitchFamily="34" charset="0"/>
                          <a:ea typeface="Calibri" panose="020F0502020204030204" pitchFamily="34" charset="0"/>
                          <a:cs typeface="Times New Roman" panose="02020603050405020304" pitchFamily="18" charset="0"/>
                        </a:rPr>
                        <a:t>toute</a:t>
                      </a:r>
                      <a:r>
                        <a:rPr lang="lb-LU" sz="1200" b="1" u="none" strike="noStrike" dirty="0" smtClean="0">
                          <a:effectLst/>
                          <a:latin typeface="Calibri" panose="020F0502020204030204" pitchFamily="34" charset="0"/>
                          <a:ea typeface="Calibri" panose="020F0502020204030204" pitchFamily="34" charset="0"/>
                          <a:cs typeface="Times New Roman" panose="02020603050405020304" pitchFamily="18" charset="0"/>
                        </a:rPr>
                        <a:t> acquisition</a:t>
                      </a:r>
                      <a:r>
                        <a:rPr lang="lb-LU" sz="1200" b="1" u="none" strike="noStrike"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b="1" u="none" strike="noStrike" baseline="0" dirty="0" err="1" smtClean="0">
                          <a:effectLst/>
                          <a:latin typeface="Calibri" panose="020F0502020204030204" pitchFamily="34" charset="0"/>
                          <a:ea typeface="Calibri" panose="020F0502020204030204" pitchFamily="34" charset="0"/>
                          <a:cs typeface="Times New Roman" panose="02020603050405020304" pitchFamily="18" charset="0"/>
                        </a:rPr>
                        <a:t>d’un</a:t>
                      </a:r>
                      <a:r>
                        <a:rPr lang="lb-LU" sz="1200" b="1" u="none" strike="noStrike"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lb-LU" sz="1200" b="1" u="none" strike="noStrike" baseline="0" dirty="0" err="1" smtClean="0">
                          <a:effectLst/>
                          <a:latin typeface="Calibri" panose="020F0502020204030204" pitchFamily="34" charset="0"/>
                          <a:ea typeface="Calibri" panose="020F0502020204030204" pitchFamily="34" charset="0"/>
                          <a:cs typeface="Times New Roman" panose="02020603050405020304" pitchFamily="18" charset="0"/>
                        </a:rPr>
                        <a:t>montant</a:t>
                      </a:r>
                      <a:r>
                        <a:rPr lang="lb-LU" sz="1200" b="1" u="none" strike="noStrike" baseline="0" dirty="0" smtClean="0">
                          <a:effectLst/>
                          <a:latin typeface="Calibri" panose="020F0502020204030204" pitchFamily="34" charset="0"/>
                          <a:ea typeface="Calibri" panose="020F0502020204030204" pitchFamily="34" charset="0"/>
                          <a:cs typeface="Times New Roman" panose="02020603050405020304" pitchFamily="18" charset="0"/>
                        </a:rPr>
                        <a:t> unitaire </a:t>
                      </a:r>
                      <a:r>
                        <a:rPr lang="lb-LU" sz="1200" b="1" u="none" strike="noStrike" baseline="0" dirty="0" err="1" smtClean="0">
                          <a:effectLst/>
                          <a:latin typeface="Calibri" panose="020F0502020204030204" pitchFamily="34" charset="0"/>
                          <a:ea typeface="Calibri" panose="020F0502020204030204" pitchFamily="34" charset="0"/>
                          <a:cs typeface="Times New Roman" panose="02020603050405020304" pitchFamily="18" charset="0"/>
                        </a:rPr>
                        <a:t>supérieur</a:t>
                      </a:r>
                      <a:r>
                        <a:rPr lang="lb-LU" sz="1200" b="1" u="none" strike="noStrike" baseline="0" dirty="0" smtClean="0">
                          <a:effectLst/>
                          <a:latin typeface="Calibri" panose="020F0502020204030204" pitchFamily="34" charset="0"/>
                          <a:ea typeface="Calibri" panose="020F0502020204030204" pitchFamily="34" charset="0"/>
                          <a:cs typeface="Times New Roman" panose="02020603050405020304" pitchFamily="18" charset="0"/>
                        </a:rPr>
                        <a:t> à 55.000€ HTVA.</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296" marR="662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580940"/>
                  </a:ext>
                </a:extLst>
              </a:tr>
              <a:tr h="2374442">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c)    Envoi </a:t>
                      </a:r>
                      <a:r>
                        <a:rPr lang="fr-LU" sz="1200" dirty="0">
                          <a:effectLst/>
                          <a:latin typeface="Calibri" panose="020F0502020204030204" pitchFamily="34" charset="0"/>
                          <a:ea typeface="Calibri" panose="020F0502020204030204" pitchFamily="34" charset="0"/>
                          <a:cs typeface="Times New Roman" panose="02020603050405020304" pitchFamily="18" charset="0"/>
                        </a:rPr>
                        <a:t>de la demande d’urgence officielle sous forme papier adressée à Monsieur le Ministre sous l’adresse suivante: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Ministère de l'Éducation nationale, de l'Enfance et de la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Département Enfance et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L-2926 Luxembourg</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i="1" dirty="0">
                          <a:effectLst/>
                          <a:latin typeface="Calibri" panose="020F0502020204030204" pitchFamily="34" charset="0"/>
                          <a:ea typeface="Calibri" panose="020F0502020204030204" pitchFamily="34" charset="0"/>
                          <a:cs typeface="Times New Roman" panose="02020603050405020304" pitchFamily="18" charset="0"/>
                        </a:rPr>
                        <a:t>Le gestionnaire doit aussi indiquer dans sa lettre de demande le service concerné, à savoir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l’aide à l’enfance (AEF)</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éducation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et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accueil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(SEA)</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 jeunesse (SJ)</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u="sng" dirty="0">
                          <a:effectLst/>
                          <a:latin typeface="Calibri" panose="020F0502020204030204" pitchFamily="34" charset="0"/>
                          <a:ea typeface="Calibri" panose="020F0502020204030204" pitchFamily="34" charset="0"/>
                          <a:cs typeface="Times New Roman" panose="02020603050405020304" pitchFamily="18" charset="0"/>
                        </a:rPr>
                        <a:t>Délai pour </a:t>
                      </a:r>
                      <a:r>
                        <a:rPr lang="fr-LU" sz="1200" b="1" u="sng" dirty="0" smtClean="0">
                          <a:effectLst/>
                          <a:latin typeface="Calibri" panose="020F0502020204030204" pitchFamily="34" charset="0"/>
                          <a:ea typeface="Calibri" panose="020F0502020204030204" pitchFamily="34" charset="0"/>
                          <a:cs typeface="Times New Roman" panose="02020603050405020304" pitchFamily="18" charset="0"/>
                        </a:rPr>
                        <a:t>l’envoi </a:t>
                      </a:r>
                      <a:r>
                        <a:rPr lang="fr-LU" sz="1200" b="1" u="sng" dirty="0">
                          <a:effectLst/>
                          <a:latin typeface="Calibri" panose="020F0502020204030204" pitchFamily="34" charset="0"/>
                          <a:ea typeface="Calibri" panose="020F0502020204030204" pitchFamily="34" charset="0"/>
                          <a:cs typeface="Times New Roman" panose="02020603050405020304" pitchFamily="18" charset="0"/>
                        </a:rPr>
                        <a:t>de la demande d’urgence officielle </a:t>
                      </a:r>
                      <a:r>
                        <a:rPr lang="fr-LU" sz="1200" b="1" dirty="0">
                          <a:effectLst/>
                          <a:latin typeface="Calibri" panose="020F0502020204030204" pitchFamily="34" charset="0"/>
                          <a:ea typeface="Calibri" panose="020F0502020204030204" pitchFamily="34" charset="0"/>
                          <a:cs typeface="Times New Roman" panose="02020603050405020304" pitchFamily="18" charset="0"/>
                        </a:rPr>
                        <a:t>: 5 jours ouvrables après l’envoi du mail</a:t>
                      </a:r>
                      <a:r>
                        <a:rPr lang="fr-LU" sz="1200" dirty="0">
                          <a:effectLst/>
                          <a:latin typeface="Calibri" panose="020F0502020204030204" pitchFamily="34" charset="0"/>
                          <a:ea typeface="Calibri" panose="020F0502020204030204" pitchFamily="34" charset="0"/>
                          <a:cs typeface="Times New Roman" panose="02020603050405020304" pitchFamily="18" charset="0"/>
                        </a:rPr>
                        <a:t>.</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dirty="0">
                          <a:effectLst/>
                          <a:latin typeface="Calibri" panose="020F0502020204030204" pitchFamily="34" charset="0"/>
                          <a:ea typeface="Calibri" panose="020F0502020204030204" pitchFamily="34" charset="0"/>
                          <a:cs typeface="Times New Roman" panose="02020603050405020304" pitchFamily="18" charset="0"/>
                        </a:rPr>
                        <a:t>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296" marR="662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9916879"/>
                  </a:ext>
                </a:extLst>
              </a:tr>
            </a:tbl>
          </a:graphicData>
        </a:graphic>
      </p:graphicFrame>
    </p:spTree>
    <p:extLst>
      <p:ext uri="{BB962C8B-B14F-4D97-AF65-F5344CB8AC3E}">
        <p14:creationId xmlns:p14="http://schemas.microsoft.com/office/powerpoint/2010/main" val="4027566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b-LU" dirty="0"/>
              <a:t>5/01/2018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8</a:t>
            </a:fld>
            <a:endParaRPr lang="en-US"/>
          </a:p>
        </p:txBody>
      </p:sp>
      <p:sp>
        <p:nvSpPr>
          <p:cNvPr id="18" name="TextBox 17"/>
          <p:cNvSpPr txBox="1"/>
          <p:nvPr/>
        </p:nvSpPr>
        <p:spPr>
          <a:xfrm>
            <a:off x="2682814" y="0"/>
            <a:ext cx="9509185" cy="878254"/>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r>
              <a:rPr lang="fr-LU" sz="2400" b="1" u="sng" dirty="0" smtClean="0"/>
              <a:t>4. </a:t>
            </a:r>
            <a:r>
              <a:rPr lang="fr-LU" sz="2400" b="1" u="sng" dirty="0"/>
              <a:t>Procédure concernant la demande d’urgence relative:</a:t>
            </a:r>
            <a:endParaRPr lang="lb-LU" sz="2400" dirty="0"/>
          </a:p>
        </p:txBody>
      </p:sp>
      <p:sp>
        <p:nvSpPr>
          <p:cNvPr id="3" name="Rectangle 2"/>
          <p:cNvSpPr/>
          <p:nvPr/>
        </p:nvSpPr>
        <p:spPr>
          <a:xfrm>
            <a:off x="978131" y="1061060"/>
            <a:ext cx="8107680" cy="646331"/>
          </a:xfrm>
          <a:prstGeom prst="rect">
            <a:avLst/>
          </a:prstGeom>
        </p:spPr>
        <p:txBody>
          <a:bodyPr wrap="square">
            <a:spAutoFit/>
          </a:bodyPr>
          <a:lstStyle/>
          <a:p>
            <a:pPr marL="285750" lvl="0" indent="-285750">
              <a:buFont typeface="Arial" panose="020B0604020202020204" pitchFamily="34" charset="0"/>
              <a:buChar char="•"/>
            </a:pPr>
            <a:r>
              <a:rPr lang="fr-LU" b="1" i="1" dirty="0"/>
              <a:t>à l’entretien, à la rénovation, la réparation et la remise en état des bâtiments</a:t>
            </a:r>
            <a:endParaRPr lang="lb-LU" b="1" dirty="0"/>
          </a:p>
          <a:p>
            <a:pPr marL="285750" lvl="0" indent="-285750">
              <a:buFont typeface="Arial" panose="020B0604020202020204" pitchFamily="34" charset="0"/>
              <a:buChar char="•"/>
            </a:pPr>
            <a:r>
              <a:rPr lang="fr-LU" b="1" i="1" dirty="0"/>
              <a:t>la mise en sécurité et la mise en conformité des bâtiments</a:t>
            </a:r>
            <a:endParaRPr lang="lb-LU" b="1" dirty="0"/>
          </a:p>
        </p:txBody>
      </p:sp>
      <p:sp>
        <p:nvSpPr>
          <p:cNvPr id="5" name="Footer Placeholder 4"/>
          <p:cNvSpPr>
            <a:spLocks noGrp="1"/>
          </p:cNvSpPr>
          <p:nvPr>
            <p:ph type="ftr" sz="quarter" idx="11"/>
          </p:nvPr>
        </p:nvSpPr>
        <p:spPr/>
        <p:txBody>
          <a:bodyPr/>
          <a:lstStyle/>
          <a:p>
            <a:r>
              <a:rPr lang="en-US" smtClean="0"/>
              <a:t>Cellule Infrastructures ASFT – Luc Wener</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812300074"/>
              </p:ext>
            </p:extLst>
          </p:nvPr>
        </p:nvGraphicFramePr>
        <p:xfrm>
          <a:off x="1044503" y="1890199"/>
          <a:ext cx="7566098" cy="4014254"/>
        </p:xfrm>
        <a:graphic>
          <a:graphicData uri="http://schemas.openxmlformats.org/drawingml/2006/table">
            <a:tbl>
              <a:tblPr firstRow="1" firstCol="1" bandRow="1"/>
              <a:tblGrid>
                <a:gridCol w="7566098">
                  <a:extLst>
                    <a:ext uri="{9D8B030D-6E8A-4147-A177-3AD203B41FA5}">
                      <a16:colId xmlns:a16="http://schemas.microsoft.com/office/drawing/2014/main" val="35921203"/>
                    </a:ext>
                  </a:extLst>
                </a:gridCol>
              </a:tblGrid>
              <a:tr h="246419">
                <a:tc>
                  <a:txBody>
                    <a:bodyPr/>
                    <a:lstStyle/>
                    <a:p>
                      <a:pPr>
                        <a:lnSpc>
                          <a:spcPct val="107000"/>
                        </a:lnSpc>
                        <a:spcAft>
                          <a:spcPts val="0"/>
                        </a:spcAft>
                      </a:pPr>
                      <a:r>
                        <a:rPr lang="fr-LU" sz="1400" b="1" dirty="0" smtClean="0">
                          <a:effectLst/>
                          <a:latin typeface="Calibri" panose="020F0502020204030204" pitchFamily="34" charset="0"/>
                          <a:ea typeface="Calibri" panose="020F0502020204030204" pitchFamily="34" charset="0"/>
                          <a:cs typeface="Times New Roman" panose="02020603050405020304" pitchFamily="18" charset="0"/>
                        </a:rPr>
                        <a:t>4.2 Demande </a:t>
                      </a:r>
                      <a:r>
                        <a:rPr lang="fr-LU" sz="1400" b="1" dirty="0">
                          <a:effectLst/>
                          <a:latin typeface="Calibri" panose="020F0502020204030204" pitchFamily="34" charset="0"/>
                          <a:ea typeface="Calibri" panose="020F0502020204030204" pitchFamily="34" charset="0"/>
                          <a:cs typeface="Times New Roman" panose="02020603050405020304" pitchFamily="18" charset="0"/>
                        </a:rPr>
                        <a:t>de remboursement</a:t>
                      </a:r>
                      <a:endParaRPr lang="lb-L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8809105"/>
                  </a:ext>
                </a:extLst>
              </a:tr>
              <a:tr h="30781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lb-LU" sz="1200" dirty="0" smtClean="0">
                          <a:effectLst/>
                          <a:latin typeface="Calibri" panose="020F0502020204030204" pitchFamily="34" charset="0"/>
                          <a:ea typeface="Calibri" panose="020F0502020204030204" pitchFamily="34" charset="0"/>
                          <a:cs typeface="Times New Roman" panose="02020603050405020304" pitchFamily="18" charset="0"/>
                        </a:rPr>
                        <a:t>a)      </a:t>
                      </a:r>
                      <a:r>
                        <a:rPr lang="fr-LU" sz="1200" b="0" dirty="0" smtClean="0">
                          <a:effectLst/>
                          <a:latin typeface="Calibri" panose="020F0502020204030204" pitchFamily="34" charset="0"/>
                          <a:ea typeface="Calibri" panose="020F0502020204030204" pitchFamily="34" charset="0"/>
                          <a:cs typeface="Times New Roman" panose="02020603050405020304" pitchFamily="18" charset="0"/>
                        </a:rPr>
                        <a:t>Toute demande doit impérativement indiquer</a:t>
                      </a:r>
                      <a:r>
                        <a:rPr lang="fr-LU" sz="1200" b="0" baseline="0" dirty="0" smtClean="0">
                          <a:effectLst/>
                          <a:latin typeface="Calibri" panose="020F0502020204030204" pitchFamily="34" charset="0"/>
                          <a:ea typeface="Calibri" panose="020F0502020204030204" pitchFamily="34" charset="0"/>
                          <a:cs typeface="Times New Roman" panose="02020603050405020304" pitchFamily="18" charset="0"/>
                        </a:rPr>
                        <a:t> un numéro de compte bancaire pour effectuer le remboursement.</a:t>
                      </a:r>
                      <a:r>
                        <a:rPr lang="lb-LU" sz="12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lb-L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1950525"/>
                  </a:ext>
                </a:extLst>
              </a:tr>
              <a:tr h="973019">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b)      Documents </a:t>
                      </a:r>
                      <a:r>
                        <a:rPr lang="fr-LU" sz="1200" dirty="0">
                          <a:effectLst/>
                          <a:latin typeface="Calibri" panose="020F0502020204030204" pitchFamily="34" charset="0"/>
                          <a:ea typeface="Calibri" panose="020F0502020204030204" pitchFamily="34" charset="0"/>
                          <a:cs typeface="Times New Roman" panose="02020603050405020304" pitchFamily="18" charset="0"/>
                        </a:rPr>
                        <a:t>à joindre pour une demande de remboursement:</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fr-LU" sz="12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copie lettre </a:t>
                      </a:r>
                      <a:r>
                        <a:rPr lang="fr-LU" sz="12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d’accord</a:t>
                      </a:r>
                    </a:p>
                    <a:p>
                      <a:pPr marL="628650" marR="0" lvl="1"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fr-LU" sz="12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Relevé</a:t>
                      </a:r>
                      <a:r>
                        <a:rPr lang="fr-LU" sz="1200"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des factures DEJ (Annexe A)</a:t>
                      </a:r>
                      <a:endParaRPr lang="lb-LU" sz="12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Wingdings" panose="05000000000000000000" pitchFamily="2" charset="2"/>
                        <a:buChar char="ü"/>
                      </a:pPr>
                      <a:r>
                        <a:rPr lang="fr-LU" sz="1200" dirty="0">
                          <a:effectLst/>
                          <a:latin typeface="Calibri" panose="020F0502020204030204" pitchFamily="34" charset="0"/>
                          <a:ea typeface="Calibri" panose="020F0502020204030204" pitchFamily="34" charset="0"/>
                          <a:cs typeface="Times New Roman" panose="02020603050405020304" pitchFamily="18" charset="0"/>
                        </a:rPr>
                        <a:t>facture contrôlée et certifiée exacte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Wingdings" panose="05000000000000000000" pitchFamily="2" charset="2"/>
                        <a:buChar char="ü"/>
                      </a:pPr>
                      <a:r>
                        <a:rPr lang="fr-LU" sz="1200" dirty="0">
                          <a:effectLst/>
                          <a:latin typeface="Calibri" panose="020F0502020204030204" pitchFamily="34" charset="0"/>
                          <a:ea typeface="Calibri" panose="020F0502020204030204" pitchFamily="34" charset="0"/>
                          <a:cs typeface="Times New Roman" panose="02020603050405020304" pitchFamily="18" charset="0"/>
                        </a:rPr>
                        <a:t>preuve de </a:t>
                      </a: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paiement avec</a:t>
                      </a:r>
                      <a:r>
                        <a:rPr lang="fr-LU"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cachet et signature du gestionnaire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b-LU" sz="1200" dirty="0">
                          <a:effectLst/>
                          <a:latin typeface="Calibri" panose="020F0502020204030204" pitchFamily="34" charset="0"/>
                          <a:ea typeface="Calibri" panose="020F0502020204030204" pitchFamily="34" charset="0"/>
                          <a:cs typeface="Times New Roman" panose="02020603050405020304" pitchFamily="18" charset="0"/>
                        </a:rPr>
                        <a:t>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3733808"/>
                  </a:ext>
                </a:extLst>
              </a:tr>
              <a:tr h="2207162">
                <a:tc>
                  <a:txBody>
                    <a:bodyPr/>
                    <a:lstStyle/>
                    <a:p>
                      <a:pPr marL="0" lvl="0" indent="0">
                        <a:lnSpc>
                          <a:spcPct val="150000"/>
                        </a:lnSpc>
                        <a:spcAft>
                          <a:spcPts val="0"/>
                        </a:spcAft>
                        <a:buFont typeface="+mj-lt"/>
                        <a:buNone/>
                      </a:pPr>
                      <a:r>
                        <a:rPr lang="fr-LU" sz="1200" dirty="0" smtClean="0">
                          <a:effectLst/>
                          <a:latin typeface="Calibri" panose="020F0502020204030204" pitchFamily="34" charset="0"/>
                          <a:ea typeface="Calibri" panose="020F0502020204030204" pitchFamily="34" charset="0"/>
                          <a:cs typeface="Times New Roman" panose="02020603050405020304" pitchFamily="18" charset="0"/>
                        </a:rPr>
                        <a:t>c)     Envoi </a:t>
                      </a:r>
                      <a:r>
                        <a:rPr lang="fr-LU" sz="1200" dirty="0">
                          <a:effectLst/>
                          <a:latin typeface="Calibri" panose="020F0502020204030204" pitchFamily="34" charset="0"/>
                          <a:ea typeface="Calibri" panose="020F0502020204030204" pitchFamily="34" charset="0"/>
                          <a:cs typeface="Times New Roman" panose="02020603050405020304" pitchFamily="18" charset="0"/>
                        </a:rPr>
                        <a:t>de la demande de remboursement complète adressée à Monsieur le Ministre sous l’adresse suivante: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Ministère de l'Éducation nationale, de l'Enfance et de la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Département Enfance et Jeunesse</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L-2926 Luxembourg</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LU" sz="1200" i="1" dirty="0">
                          <a:effectLst/>
                          <a:latin typeface="Calibri" panose="020F0502020204030204" pitchFamily="34" charset="0"/>
                          <a:ea typeface="Calibri" panose="020F0502020204030204" pitchFamily="34" charset="0"/>
                          <a:cs typeface="Times New Roman" panose="02020603050405020304" pitchFamily="18" charset="0"/>
                        </a:rPr>
                        <a:t>Le gestionnaire doit aussi indiquer dans sa lettre de demande le service concerné, à savoir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l’aide à l’enfance (AEF)</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éducation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et </a:t>
                      </a:r>
                      <a:r>
                        <a:rPr lang="fr-LU" sz="1200" b="1" i="1" dirty="0" smtClean="0">
                          <a:effectLst/>
                          <a:latin typeface="Calibri" panose="020F0502020204030204" pitchFamily="34" charset="0"/>
                          <a:ea typeface="Calibri" panose="020F0502020204030204" pitchFamily="34" charset="0"/>
                          <a:cs typeface="Times New Roman" panose="02020603050405020304" pitchFamily="18" charset="0"/>
                        </a:rPr>
                        <a:t>accueil </a:t>
                      </a:r>
                      <a:r>
                        <a:rPr lang="fr-LU" sz="1200" b="1" i="1" dirty="0">
                          <a:effectLst/>
                          <a:latin typeface="Calibri" panose="020F0502020204030204" pitchFamily="34" charset="0"/>
                          <a:ea typeface="Calibri" panose="020F0502020204030204" pitchFamily="34" charset="0"/>
                          <a:cs typeface="Times New Roman" panose="02020603050405020304" pitchFamily="18" charset="0"/>
                        </a:rPr>
                        <a:t>(SEA)</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0"/>
                        </a:spcAft>
                        <a:buFont typeface="Arial" panose="020B0604020202020204" pitchFamily="34" charset="0"/>
                        <a:buChar char="•"/>
                      </a:pPr>
                      <a:r>
                        <a:rPr lang="fr-LU" sz="1200" b="1" i="1" dirty="0">
                          <a:effectLst/>
                          <a:latin typeface="Calibri" panose="020F0502020204030204" pitchFamily="34" charset="0"/>
                          <a:ea typeface="Calibri" panose="020F0502020204030204" pitchFamily="34" charset="0"/>
                          <a:cs typeface="Times New Roman" panose="02020603050405020304" pitchFamily="18" charset="0"/>
                        </a:rPr>
                        <a:t>le service de la jeunesse (SJ)</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LU" sz="1200" dirty="0">
                          <a:effectLst/>
                          <a:latin typeface="Calibri" panose="020F0502020204030204" pitchFamily="34" charset="0"/>
                          <a:ea typeface="Calibri" panose="020F0502020204030204" pitchFamily="34" charset="0"/>
                          <a:cs typeface="Times New Roman" panose="02020603050405020304" pitchFamily="18" charset="0"/>
                        </a:rPr>
                        <a:t> </a:t>
                      </a:r>
                      <a:endParaRPr lang="lb-L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991851"/>
                  </a:ext>
                </a:extLst>
              </a:tr>
            </a:tbl>
          </a:graphicData>
        </a:graphic>
      </p:graphicFrame>
    </p:spTree>
    <p:extLst>
      <p:ext uri="{BB962C8B-B14F-4D97-AF65-F5344CB8AC3E}">
        <p14:creationId xmlns:p14="http://schemas.microsoft.com/office/powerpoint/2010/main" val="3233121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b-LU" dirty="0"/>
              <a:t>5/01/2018</a:t>
            </a:r>
            <a:endParaRPr lang="en-US" dirty="0"/>
          </a:p>
        </p:txBody>
      </p:sp>
      <p:sp>
        <p:nvSpPr>
          <p:cNvPr id="6" name="Slide Number Placeholder 5"/>
          <p:cNvSpPr>
            <a:spLocks noGrp="1"/>
          </p:cNvSpPr>
          <p:nvPr>
            <p:ph type="sldNum" sz="quarter" idx="12"/>
          </p:nvPr>
        </p:nvSpPr>
        <p:spPr/>
        <p:txBody>
          <a:bodyPr/>
          <a:lstStyle/>
          <a:p>
            <a:fld id="{6326A1AB-5A08-46D5-9F1C-8592A9AF574F}" type="slidenum">
              <a:rPr lang="en-US" smtClean="0"/>
              <a:t>9</a:t>
            </a:fld>
            <a:endParaRPr lang="en-US"/>
          </a:p>
        </p:txBody>
      </p:sp>
      <p:sp>
        <p:nvSpPr>
          <p:cNvPr id="18" name="TextBox 17"/>
          <p:cNvSpPr txBox="1"/>
          <p:nvPr/>
        </p:nvSpPr>
        <p:spPr>
          <a:xfrm>
            <a:off x="2682814" y="0"/>
            <a:ext cx="9509185" cy="878254"/>
          </a:xfrm>
          <a:prstGeom prst="rect">
            <a:avLst/>
          </a:prstGeom>
          <a:gradFill flip="none" rotWithShape="1">
            <a:gsLst>
              <a:gs pos="100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p:spPr>
        <p:txBody>
          <a:bodyPr wrap="square" tIns="252000" bIns="252000" rtlCol="0" anchor="ctr" anchorCtr="1">
            <a:spAutoFit/>
          </a:bodyPr>
          <a:lstStyle/>
          <a:p>
            <a:pPr lvl="0"/>
            <a:r>
              <a:rPr lang="fr-LU" sz="2400" b="1" u="sng" dirty="0"/>
              <a:t>5</a:t>
            </a:r>
            <a:r>
              <a:rPr lang="fr-LU" sz="2400" b="1" u="sng" dirty="0" smtClean="0"/>
              <a:t>. </a:t>
            </a:r>
            <a:r>
              <a:rPr lang="fr-LU" sz="2400" b="1" u="sng" dirty="0"/>
              <a:t>Procédure concernant les frais </a:t>
            </a:r>
            <a:r>
              <a:rPr lang="fr-LU" sz="2400" b="1" u="sng" dirty="0" smtClean="0"/>
              <a:t>relatifs:</a:t>
            </a:r>
            <a:endParaRPr lang="lb-LU" sz="2400" dirty="0"/>
          </a:p>
        </p:txBody>
      </p:sp>
      <p:sp>
        <p:nvSpPr>
          <p:cNvPr id="3" name="Rectangle 2"/>
          <p:cNvSpPr/>
          <p:nvPr/>
        </p:nvSpPr>
        <p:spPr>
          <a:xfrm>
            <a:off x="978131" y="1061060"/>
            <a:ext cx="8107680" cy="369332"/>
          </a:xfrm>
          <a:prstGeom prst="rect">
            <a:avLst/>
          </a:prstGeom>
        </p:spPr>
        <p:txBody>
          <a:bodyPr wrap="square">
            <a:spAutoFit/>
          </a:bodyPr>
          <a:lstStyle/>
          <a:p>
            <a:pPr marL="285750" lvl="0" indent="-285750">
              <a:buFont typeface="Arial" panose="020B0604020202020204" pitchFamily="34" charset="0"/>
              <a:buChar char="•"/>
            </a:pPr>
            <a:r>
              <a:rPr lang="fr-LU" b="1" i="1" dirty="0"/>
              <a:t>au remplacement du 1</a:t>
            </a:r>
            <a:r>
              <a:rPr lang="fr-LU" b="1" i="1" baseline="30000" dirty="0"/>
              <a:t>er</a:t>
            </a:r>
            <a:r>
              <a:rPr lang="fr-LU" b="1" i="1" dirty="0"/>
              <a:t> équipement (&gt;</a:t>
            </a:r>
            <a:r>
              <a:rPr lang="fr-LU" b="1" i="1" dirty="0" smtClean="0"/>
              <a:t>870 € TTC; prix unitaire) </a:t>
            </a:r>
            <a:endParaRPr lang="lb-LU" b="1" i="1" dirty="0"/>
          </a:p>
        </p:txBody>
      </p:sp>
      <p:sp>
        <p:nvSpPr>
          <p:cNvPr id="5" name="Footer Placeholder 4"/>
          <p:cNvSpPr>
            <a:spLocks noGrp="1"/>
          </p:cNvSpPr>
          <p:nvPr>
            <p:ph type="ftr" sz="quarter" idx="11"/>
          </p:nvPr>
        </p:nvSpPr>
        <p:spPr/>
        <p:txBody>
          <a:bodyPr/>
          <a:lstStyle/>
          <a:p>
            <a:r>
              <a:rPr lang="en-US" smtClean="0"/>
              <a:t>Cellule Infrastructures ASFT  - Luc Wener</a:t>
            </a:r>
            <a:endParaRPr lang="en-US" dirty="0"/>
          </a:p>
        </p:txBody>
      </p:sp>
      <p:sp>
        <p:nvSpPr>
          <p:cNvPr id="7" name="Rectangle 6"/>
          <p:cNvSpPr/>
          <p:nvPr/>
        </p:nvSpPr>
        <p:spPr>
          <a:xfrm>
            <a:off x="914399" y="1430392"/>
            <a:ext cx="10363201" cy="4943469"/>
          </a:xfrm>
          <a:prstGeom prst="rect">
            <a:avLst/>
          </a:prstGeom>
        </p:spPr>
        <p:txBody>
          <a:bodyPr wrap="square">
            <a:spAutoFit/>
          </a:bodyPr>
          <a:lstStyle/>
          <a:p>
            <a:pPr algn="just">
              <a:lnSpc>
                <a:spcPct val="107000"/>
              </a:lnSpc>
              <a:spcAft>
                <a:spcPts val="800"/>
              </a:spcAft>
            </a:pPr>
            <a:r>
              <a:rPr lang="fr-LU" sz="1600" dirty="0">
                <a:latin typeface="Calibri" panose="020F0502020204030204" pitchFamily="34" charset="0"/>
                <a:ea typeface="Calibri" panose="020F0502020204030204" pitchFamily="34" charset="0"/>
                <a:cs typeface="Times New Roman" panose="02020603050405020304" pitchFamily="18" charset="0"/>
              </a:rPr>
              <a:t>Une demande pour le remplacement du 1</a:t>
            </a:r>
            <a:r>
              <a:rPr lang="fr-LU" sz="1600" baseline="30000" dirty="0">
                <a:latin typeface="Calibri" panose="020F0502020204030204" pitchFamily="34" charset="0"/>
                <a:ea typeface="Calibri" panose="020F0502020204030204" pitchFamily="34" charset="0"/>
                <a:cs typeface="Times New Roman" panose="02020603050405020304" pitchFamily="18" charset="0"/>
              </a:rPr>
              <a:t>er</a:t>
            </a:r>
            <a:r>
              <a:rPr lang="fr-LU" sz="1600" dirty="0">
                <a:latin typeface="Calibri" panose="020F0502020204030204" pitchFamily="34" charset="0"/>
                <a:ea typeface="Calibri" panose="020F0502020204030204" pitchFamily="34" charset="0"/>
                <a:cs typeface="Times New Roman" panose="02020603050405020304" pitchFamily="18" charset="0"/>
              </a:rPr>
              <a:t> équipement au préalable n’est plus une exigence. Les gestionnaires sont tenus de décider eux-mêmes et en « bon père de famille » s’ils remplacent leur matériel du 1</a:t>
            </a:r>
            <a:r>
              <a:rPr lang="fr-LU" sz="1600" baseline="30000" dirty="0">
                <a:latin typeface="Calibri" panose="020F0502020204030204" pitchFamily="34" charset="0"/>
                <a:ea typeface="Calibri" panose="020F0502020204030204" pitchFamily="34" charset="0"/>
                <a:cs typeface="Times New Roman" panose="02020603050405020304" pitchFamily="18" charset="0"/>
              </a:rPr>
              <a:t>er</a:t>
            </a:r>
            <a:r>
              <a:rPr lang="fr-LU" sz="1600" dirty="0">
                <a:latin typeface="Calibri" panose="020F0502020204030204" pitchFamily="34" charset="0"/>
                <a:ea typeface="Calibri" panose="020F0502020204030204" pitchFamily="34" charset="0"/>
                <a:cs typeface="Times New Roman" panose="02020603050405020304" pitchFamily="18" charset="0"/>
              </a:rPr>
              <a:t> équipement, si celui-ci est devenu </a:t>
            </a:r>
            <a:r>
              <a:rPr lang="fr-LU" sz="1600" dirty="0" smtClean="0">
                <a:latin typeface="Calibri" panose="020F0502020204030204" pitchFamily="34" charset="0"/>
                <a:ea typeface="Calibri" panose="020F0502020204030204" pitchFamily="34" charset="0"/>
                <a:cs typeface="Times New Roman" panose="02020603050405020304" pitchFamily="18" charset="0"/>
              </a:rPr>
              <a:t>irréparable, </a:t>
            </a:r>
            <a:r>
              <a:rPr lang="fr-LU" sz="1600" dirty="0">
                <a:latin typeface="Calibri" panose="020F0502020204030204" pitchFamily="34" charset="0"/>
                <a:ea typeface="Calibri" panose="020F0502020204030204" pitchFamily="34" charset="0"/>
                <a:cs typeface="Times New Roman" panose="02020603050405020304" pitchFamily="18" charset="0"/>
              </a:rPr>
              <a:t>vétuste ou abîmé.</a:t>
            </a:r>
            <a:endParaRPr lang="lb-L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LU" sz="1600" dirty="0">
                <a:latin typeface="Calibri" panose="020F0502020204030204" pitchFamily="34" charset="0"/>
                <a:ea typeface="Calibri" panose="020F0502020204030204" pitchFamily="34" charset="0"/>
                <a:cs typeface="Times New Roman" panose="02020603050405020304" pitchFamily="18" charset="0"/>
              </a:rPr>
              <a:t>Il va de soi que seulement le matériel du </a:t>
            </a:r>
            <a:r>
              <a:rPr lang="fr-LU" sz="1600" b="1" u="sng" dirty="0">
                <a:latin typeface="Calibri" panose="020F0502020204030204" pitchFamily="34" charset="0"/>
                <a:ea typeface="Calibri" panose="020F0502020204030204" pitchFamily="34" charset="0"/>
                <a:cs typeface="Times New Roman" panose="02020603050405020304" pitchFamily="18" charset="0"/>
              </a:rPr>
              <a:t>1</a:t>
            </a:r>
            <a:r>
              <a:rPr lang="fr-LU" sz="1600" b="1" u="sng" baseline="30000" dirty="0">
                <a:latin typeface="Calibri" panose="020F0502020204030204" pitchFamily="34" charset="0"/>
                <a:ea typeface="Calibri" panose="020F0502020204030204" pitchFamily="34" charset="0"/>
                <a:cs typeface="Times New Roman" panose="02020603050405020304" pitchFamily="18" charset="0"/>
              </a:rPr>
              <a:t>er</a:t>
            </a:r>
            <a:r>
              <a:rPr lang="fr-LU" sz="1600" b="1" u="sng" dirty="0">
                <a:latin typeface="Calibri" panose="020F0502020204030204" pitchFamily="34" charset="0"/>
                <a:ea typeface="Calibri" panose="020F0502020204030204" pitchFamily="34" charset="0"/>
                <a:cs typeface="Times New Roman" panose="02020603050405020304" pitchFamily="18" charset="0"/>
              </a:rPr>
              <a:t> équipement existant</a:t>
            </a:r>
            <a:r>
              <a:rPr lang="fr-LU" sz="1600" dirty="0">
                <a:latin typeface="Calibri" panose="020F0502020204030204" pitchFamily="34" charset="0"/>
                <a:ea typeface="Calibri" panose="020F0502020204030204" pitchFamily="34" charset="0"/>
                <a:cs typeface="Times New Roman" panose="02020603050405020304" pitchFamily="18" charset="0"/>
              </a:rPr>
              <a:t> ne peut être remplacé et ceci au même niveau de prix (adapté à l’évolution des prix) et sans amélioration significative de la classe d’équipement. Le montant </a:t>
            </a:r>
            <a:r>
              <a:rPr lang="fr-LU" sz="1600" dirty="0" smtClean="0">
                <a:latin typeface="Calibri" panose="020F0502020204030204" pitchFamily="34" charset="0"/>
                <a:ea typeface="Calibri" panose="020F0502020204030204" pitchFamily="34" charset="0"/>
                <a:cs typeface="Times New Roman" panose="02020603050405020304" pitchFamily="18" charset="0"/>
              </a:rPr>
              <a:t>maximal </a:t>
            </a:r>
            <a:r>
              <a:rPr lang="fr-LU" sz="1600" dirty="0">
                <a:latin typeface="Calibri" panose="020F0502020204030204" pitchFamily="34" charset="0"/>
                <a:ea typeface="Calibri" panose="020F0502020204030204" pitchFamily="34" charset="0"/>
                <a:cs typeface="Times New Roman" panose="02020603050405020304" pitchFamily="18" charset="0"/>
              </a:rPr>
              <a:t>accordé pour un remplacement du 1</a:t>
            </a:r>
            <a:r>
              <a:rPr lang="fr-LU" sz="1600" baseline="30000" dirty="0">
                <a:latin typeface="Calibri" panose="020F0502020204030204" pitchFamily="34" charset="0"/>
                <a:ea typeface="Calibri" panose="020F0502020204030204" pitchFamily="34" charset="0"/>
                <a:cs typeface="Times New Roman" panose="02020603050405020304" pitchFamily="18" charset="0"/>
              </a:rPr>
              <a:t>er</a:t>
            </a:r>
            <a:r>
              <a:rPr lang="fr-LU" sz="1600" dirty="0">
                <a:latin typeface="Calibri" panose="020F0502020204030204" pitchFamily="34" charset="0"/>
                <a:ea typeface="Calibri" panose="020F0502020204030204" pitchFamily="34" charset="0"/>
                <a:cs typeface="Times New Roman" panose="02020603050405020304" pitchFamily="18" charset="0"/>
              </a:rPr>
              <a:t> équipement est fixé </a:t>
            </a:r>
            <a:r>
              <a:rPr lang="fr-LU" sz="1600" dirty="0" smtClean="0">
                <a:latin typeface="Calibri" panose="020F0502020204030204" pitchFamily="34" charset="0"/>
                <a:ea typeface="Calibri" panose="020F0502020204030204" pitchFamily="34" charset="0"/>
                <a:cs typeface="Times New Roman" panose="02020603050405020304" pitchFamily="18" charset="0"/>
              </a:rPr>
              <a:t>au prix unitaire de 12.000 </a:t>
            </a:r>
            <a:r>
              <a:rPr lang="fr-LU" sz="1600" dirty="0">
                <a:latin typeface="Calibri" panose="020F0502020204030204" pitchFamily="34" charset="0"/>
                <a:ea typeface="Calibri" panose="020F0502020204030204" pitchFamily="34" charset="0"/>
                <a:cs typeface="Times New Roman" panose="02020603050405020304" pitchFamily="18" charset="0"/>
              </a:rPr>
              <a:t>€ TTC. Au-delà de ce montant, les gestionnaires sont priés de contacter le service concerné du département.</a:t>
            </a:r>
            <a:endParaRPr lang="lb-L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LU" sz="1600" dirty="0">
                <a:latin typeface="Calibri" panose="020F0502020204030204" pitchFamily="34" charset="0"/>
                <a:ea typeface="Calibri" panose="020F0502020204030204" pitchFamily="34" charset="0"/>
                <a:cs typeface="Times New Roman" panose="02020603050405020304" pitchFamily="18" charset="0"/>
              </a:rPr>
              <a:t>S’il s’avère qu’un gestionnaire a exagéré au niveau du prix pour un remplacement, il reçoit une première sommation sans conséquence, cependant la seconde fois peut aboutir à différentes sanctions en fonction de la situation, à savoir :</a:t>
            </a:r>
            <a:endParaRPr lang="lb-LU" sz="14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r>
              <a:rPr lang="fr-LU" sz="1600" dirty="0">
                <a:latin typeface="Calibri" panose="020F0502020204030204" pitchFamily="34" charset="0"/>
                <a:ea typeface="Calibri" panose="020F0502020204030204" pitchFamily="34" charset="0"/>
                <a:cs typeface="Times New Roman" panose="02020603050405020304" pitchFamily="18" charset="0"/>
              </a:rPr>
              <a:t>non-remboursement du 1</a:t>
            </a:r>
            <a:r>
              <a:rPr lang="fr-LU" sz="1600" baseline="30000" dirty="0">
                <a:latin typeface="Calibri" panose="020F0502020204030204" pitchFamily="34" charset="0"/>
                <a:ea typeface="Calibri" panose="020F0502020204030204" pitchFamily="34" charset="0"/>
                <a:cs typeface="Times New Roman" panose="02020603050405020304" pitchFamily="18" charset="0"/>
              </a:rPr>
              <a:t>er</a:t>
            </a:r>
            <a:r>
              <a:rPr lang="fr-LU" sz="1600" dirty="0">
                <a:latin typeface="Calibri" panose="020F0502020204030204" pitchFamily="34" charset="0"/>
                <a:ea typeface="Calibri" panose="020F0502020204030204" pitchFamily="34" charset="0"/>
                <a:cs typeface="Times New Roman" panose="02020603050405020304" pitchFamily="18" charset="0"/>
              </a:rPr>
              <a:t> équipement remplacé</a:t>
            </a:r>
            <a:endParaRPr lang="lb-LU" sz="14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Arial" panose="020B0604020202020204" pitchFamily="34" charset="0"/>
              <a:buChar char="•"/>
            </a:pPr>
            <a:r>
              <a:rPr lang="fr-LU" sz="1600" dirty="0">
                <a:latin typeface="Calibri" panose="020F0502020204030204" pitchFamily="34" charset="0"/>
                <a:ea typeface="Calibri" panose="020F0502020204030204" pitchFamily="34" charset="0"/>
                <a:cs typeface="Times New Roman" panose="02020603050405020304" pitchFamily="18" charset="0"/>
              </a:rPr>
              <a:t>le sanctionné est tenu de faire pour tout remplacement du 1</a:t>
            </a:r>
            <a:r>
              <a:rPr lang="fr-LU" sz="1600" baseline="30000" dirty="0">
                <a:latin typeface="Calibri" panose="020F0502020204030204" pitchFamily="34" charset="0"/>
                <a:ea typeface="Calibri" panose="020F0502020204030204" pitchFamily="34" charset="0"/>
                <a:cs typeface="Times New Roman" panose="02020603050405020304" pitchFamily="18" charset="0"/>
              </a:rPr>
              <a:t>er</a:t>
            </a:r>
            <a:r>
              <a:rPr lang="fr-LU" sz="1600" dirty="0">
                <a:latin typeface="Calibri" panose="020F0502020204030204" pitchFamily="34" charset="0"/>
                <a:ea typeface="Calibri" panose="020F0502020204030204" pitchFamily="34" charset="0"/>
                <a:cs typeface="Times New Roman" panose="02020603050405020304" pitchFamily="18" charset="0"/>
              </a:rPr>
              <a:t> équipement à venir une demande adressée au ministre dûment motivée avec le nombre suffisant de devis </a:t>
            </a:r>
            <a:endParaRPr lang="lb-LU" sz="1400" dirty="0" smtClean="0">
              <a:latin typeface="Calibri" panose="020F0502020204030204" pitchFamily="34" charset="0"/>
              <a:ea typeface="Calibri" panose="020F0502020204030204" pitchFamily="34" charset="0"/>
              <a:cs typeface="Times New Roman" panose="02020603050405020304" pitchFamily="18" charset="0"/>
            </a:endParaRPr>
          </a:p>
          <a:p>
            <a:r>
              <a:rPr lang="fr-LU" b="1" u="sng" dirty="0" smtClean="0"/>
              <a:t>Cas </a:t>
            </a:r>
            <a:r>
              <a:rPr lang="fr-LU" b="1" u="sng" dirty="0"/>
              <a:t>particulier</a:t>
            </a:r>
            <a:r>
              <a:rPr lang="fr-LU" b="1" u="sng" dirty="0" smtClean="0"/>
              <a:t>:</a:t>
            </a:r>
            <a:endParaRPr lang="lb-LU" b="1" dirty="0"/>
          </a:p>
          <a:p>
            <a:r>
              <a:rPr lang="fr-LU" sz="1600" dirty="0"/>
              <a:t>Les gestionnaires de petites ASBL dont les ressources financières sont insuffisantes pour payer les factures en avance, sont priés de contacter le FO. En concertation avec le BO, le FO propose au demandeur une solution unique afin de pouvoir remplacer le 1</a:t>
            </a:r>
            <a:r>
              <a:rPr lang="fr-LU" sz="1600" baseline="30000" dirty="0"/>
              <a:t>er</a:t>
            </a:r>
            <a:r>
              <a:rPr lang="fr-LU" sz="1600" dirty="0"/>
              <a:t> équipement.</a:t>
            </a:r>
            <a:endParaRPr lang="lb-LU" sz="1600" dirty="0"/>
          </a:p>
          <a:p>
            <a:pPr lvl="1" algn="just">
              <a:lnSpc>
                <a:spcPct val="107000"/>
              </a:lnSpc>
              <a:spcAft>
                <a:spcPts val="800"/>
              </a:spcAft>
            </a:pPr>
            <a:endParaRPr lang="fr-LU" sz="16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0218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520</TotalTime>
  <Words>1285</Words>
  <Application>Microsoft Office PowerPoint</Application>
  <PresentationFormat>Widescreen</PresentationFormat>
  <Paragraphs>236</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Procédure quant à la participation de l’Etat aux frais relatifs aux équipements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MENJE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Ury</dc:creator>
  <cp:lastModifiedBy>Blanche Bill</cp:lastModifiedBy>
  <cp:revision>65</cp:revision>
  <cp:lastPrinted>2017-02-15T12:49:33Z</cp:lastPrinted>
  <dcterms:created xsi:type="dcterms:W3CDTF">2017-01-06T08:01:53Z</dcterms:created>
  <dcterms:modified xsi:type="dcterms:W3CDTF">2018-01-10T13:19:14Z</dcterms:modified>
</cp:coreProperties>
</file>